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63"/>
  </p:notesMasterIdLst>
  <p:sldIdLst>
    <p:sldId id="256" r:id="rId3"/>
    <p:sldId id="258" r:id="rId4"/>
    <p:sldId id="264" r:id="rId5"/>
    <p:sldId id="265" r:id="rId6"/>
    <p:sldId id="266" r:id="rId7"/>
    <p:sldId id="267" r:id="rId8"/>
    <p:sldId id="517" r:id="rId9"/>
    <p:sldId id="521" r:id="rId10"/>
    <p:sldId id="605" r:id="rId11"/>
    <p:sldId id="604" r:id="rId12"/>
    <p:sldId id="422" r:id="rId13"/>
    <p:sldId id="524" r:id="rId14"/>
    <p:sldId id="528" r:id="rId15"/>
    <p:sldId id="602" r:id="rId16"/>
    <p:sldId id="603" r:id="rId17"/>
    <p:sldId id="588" r:id="rId18"/>
    <p:sldId id="268" r:id="rId19"/>
    <p:sldId id="269" r:id="rId20"/>
    <p:sldId id="270" r:id="rId21"/>
    <p:sldId id="271" r:id="rId22"/>
    <p:sldId id="272" r:id="rId23"/>
    <p:sldId id="273" r:id="rId24"/>
    <p:sldId id="609" r:id="rId25"/>
    <p:sldId id="613" r:id="rId26"/>
    <p:sldId id="614" r:id="rId27"/>
    <p:sldId id="616" r:id="rId28"/>
    <p:sldId id="611" r:id="rId29"/>
    <p:sldId id="618" r:id="rId30"/>
    <p:sldId id="279" r:id="rId31"/>
    <p:sldId id="280" r:id="rId32"/>
    <p:sldId id="281" r:id="rId33"/>
    <p:sldId id="620" r:id="rId34"/>
    <p:sldId id="282" r:id="rId35"/>
    <p:sldId id="606" r:id="rId36"/>
    <p:sldId id="600" r:id="rId37"/>
    <p:sldId id="283" r:id="rId38"/>
    <p:sldId id="284" r:id="rId39"/>
    <p:sldId id="285" r:id="rId40"/>
    <p:sldId id="286" r:id="rId41"/>
    <p:sldId id="608" r:id="rId42"/>
    <p:sldId id="257" r:id="rId43"/>
    <p:sldId id="333" r:id="rId44"/>
    <p:sldId id="601" r:id="rId45"/>
    <p:sldId id="335" r:id="rId46"/>
    <p:sldId id="623" r:id="rId47"/>
    <p:sldId id="274" r:id="rId48"/>
    <p:sldId id="275" r:id="rId49"/>
    <p:sldId id="607" r:id="rId50"/>
    <p:sldId id="276" r:id="rId51"/>
    <p:sldId id="277" r:id="rId52"/>
    <p:sldId id="391" r:id="rId53"/>
    <p:sldId id="621" r:id="rId54"/>
    <p:sldId id="622" r:id="rId55"/>
    <p:sldId id="569" r:id="rId56"/>
    <p:sldId id="498" r:id="rId57"/>
    <p:sldId id="568" r:id="rId58"/>
    <p:sldId id="624" r:id="rId59"/>
    <p:sldId id="337" r:id="rId60"/>
    <p:sldId id="278" r:id="rId61"/>
    <p:sldId id="383" r:id="rId6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E4095E1-6B8A-0E41-8DF2-CCF0EB64AE9E}">
          <p14:sldIdLst>
            <p14:sldId id="256"/>
          </p14:sldIdLst>
        </p14:section>
        <p14:section name="Untitled Section" id="{B752F92F-44E8-A648-95DC-2D94EF25B106}">
          <p14:sldIdLst>
            <p14:sldId id="258"/>
            <p14:sldId id="264"/>
            <p14:sldId id="265"/>
            <p14:sldId id="266"/>
            <p14:sldId id="267"/>
            <p14:sldId id="517"/>
            <p14:sldId id="521"/>
            <p14:sldId id="605"/>
            <p14:sldId id="604"/>
            <p14:sldId id="422"/>
            <p14:sldId id="524"/>
            <p14:sldId id="528"/>
            <p14:sldId id="602"/>
            <p14:sldId id="603"/>
            <p14:sldId id="588"/>
            <p14:sldId id="268"/>
            <p14:sldId id="269"/>
            <p14:sldId id="270"/>
            <p14:sldId id="271"/>
            <p14:sldId id="272"/>
            <p14:sldId id="273"/>
            <p14:sldId id="609"/>
            <p14:sldId id="613"/>
            <p14:sldId id="614"/>
            <p14:sldId id="616"/>
            <p14:sldId id="611"/>
            <p14:sldId id="618"/>
            <p14:sldId id="279"/>
            <p14:sldId id="280"/>
            <p14:sldId id="281"/>
            <p14:sldId id="620"/>
            <p14:sldId id="282"/>
            <p14:sldId id="606"/>
            <p14:sldId id="600"/>
            <p14:sldId id="283"/>
            <p14:sldId id="284"/>
            <p14:sldId id="285"/>
            <p14:sldId id="286"/>
            <p14:sldId id="608"/>
            <p14:sldId id="257"/>
            <p14:sldId id="333"/>
            <p14:sldId id="601"/>
            <p14:sldId id="335"/>
            <p14:sldId id="623"/>
            <p14:sldId id="274"/>
            <p14:sldId id="275"/>
            <p14:sldId id="607"/>
            <p14:sldId id="276"/>
            <p14:sldId id="277"/>
            <p14:sldId id="391"/>
            <p14:sldId id="621"/>
            <p14:sldId id="622"/>
            <p14:sldId id="569"/>
            <p14:sldId id="498"/>
            <p14:sldId id="568"/>
            <p14:sldId id="624"/>
            <p14:sldId id="337"/>
            <p14:sldId id="278"/>
            <p14:sldId id="3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58"/>
    <p:restoredTop sz="69275"/>
  </p:normalViewPr>
  <p:slideViewPr>
    <p:cSldViewPr snapToGrid="0" snapToObjects="1">
      <p:cViewPr varScale="1">
        <p:scale>
          <a:sx n="124" d="100"/>
          <a:sy n="124" d="100"/>
        </p:scale>
        <p:origin x="9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3: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13" name="Google Shape;113;p3: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So we have two possible readings, represented here pictorially.  And we have two different</a:t>
            </a:r>
            <a:r>
              <a:rPr lang="en-US" baseline="0" dirty="0"/>
              <a:t> kinds of ambiguity.</a:t>
            </a:r>
          </a:p>
          <a:p>
            <a:pPr>
              <a:spcBef>
                <a:spcPct val="0"/>
              </a:spcBef>
            </a:pPr>
            <a:r>
              <a:rPr lang="en-US" baseline="0" dirty="0"/>
              <a:t>First, there is semantic ambiguity.</a:t>
            </a:r>
          </a:p>
          <a:p>
            <a:pPr>
              <a:spcBef>
                <a:spcPct val="0"/>
              </a:spcBef>
            </a:pPr>
            <a:r>
              <a:rPr lang="en-US" baseline="0" dirty="0"/>
              <a:t>“Flies” could be a noun, meaning insects, or it could be a verb, meaning travel by air.</a:t>
            </a:r>
          </a:p>
          <a:p>
            <a:pPr>
              <a:spcBef>
                <a:spcPct val="0"/>
              </a:spcBef>
            </a:pPr>
            <a:r>
              <a:rPr lang="en-US" baseline="0" dirty="0"/>
              <a:t>And “like” could be a verb, meaning love, or it could be a preposition, meaning similar to.</a:t>
            </a:r>
            <a:endParaRPr lang="en-US" dirty="0"/>
          </a:p>
          <a:p>
            <a:pPr defTabSz="483306" fontAlgn="base">
              <a:spcBef>
                <a:spcPct val="0"/>
              </a:spcBef>
              <a:spcAft>
                <a:spcPct val="0"/>
              </a:spcAft>
              <a:defRPr/>
            </a:pPr>
            <a:r>
              <a:rPr lang="en-US" dirty="0"/>
              <a:t>[“like” is a remarkable word: it can be used as a noun, verb, adverb, adjective, preposition, particle, conjunction, or interjection.]</a:t>
            </a:r>
            <a:endParaRPr lang="en-US" baseline="0" dirty="0"/>
          </a:p>
          <a:p>
            <a:pPr>
              <a:spcBef>
                <a:spcPct val="0"/>
              </a:spcBef>
            </a:pPr>
            <a:r>
              <a:rPr lang="en-US" baseline="0" dirty="0"/>
              <a:t>And then we also have a syntactic ambiguity.</a:t>
            </a:r>
          </a:p>
          <a:p>
            <a:pPr>
              <a:spcBef>
                <a:spcPct val="0"/>
              </a:spcBef>
            </a:pPr>
            <a:r>
              <a:rPr lang="en-US" baseline="0" dirty="0"/>
              <a:t>It could be that “fruit flies” is the subject, and “like a banana” is the predicate.</a:t>
            </a:r>
          </a:p>
          <a:p>
            <a:pPr defTabSz="483306" fontAlgn="base">
              <a:spcBef>
                <a:spcPct val="0"/>
              </a:spcBef>
              <a:spcAft>
                <a:spcPct val="0"/>
              </a:spcAft>
              <a:defRPr/>
            </a:pPr>
            <a:r>
              <a:rPr lang="en-US" baseline="0" dirty="0"/>
              <a:t>Or it could be that “fruit” is the subject, and “flies like a banana” is the predicate.</a:t>
            </a:r>
          </a:p>
          <a:p>
            <a:pPr defTabSz="483306" fontAlgn="base">
              <a:spcBef>
                <a:spcPct val="0"/>
              </a:spcBef>
              <a:spcAft>
                <a:spcPct val="0"/>
              </a:spcAft>
              <a:defRPr/>
            </a:pPr>
            <a:r>
              <a:rPr lang="en-US" dirty="0"/>
              <a:t>These kind of ambiguities show up all over the place,</a:t>
            </a:r>
            <a:r>
              <a:rPr lang="en-US" baseline="0" dirty="0"/>
              <a:t> and as humans, we’re so good at resolving them that usually we don’t even notice them consciously.</a:t>
            </a:r>
            <a:endParaRPr lang="en-US" dirty="0"/>
          </a:p>
          <a:p>
            <a:pPr defTabSz="483306" fontAlgn="base">
              <a:spcBef>
                <a:spcPct val="0"/>
              </a:spcBef>
              <a:spcAft>
                <a:spcPct val="0"/>
              </a:spcAft>
              <a:defRPr/>
            </a:pPr>
            <a:r>
              <a:rPr lang="en-US" baseline="0" dirty="0"/>
              <a:t>But sometimes, unintentional ambiguities produce a quite comic effect.  [&gt;]</a:t>
            </a:r>
          </a:p>
        </p:txBody>
      </p:sp>
      <p:sp>
        <p:nvSpPr>
          <p:cNvPr id="266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6F7346C-BEA1-6940-8D1B-E353FE753699}" type="slidenum">
              <a:rPr lang="en-US">
                <a:ea typeface="ＭＳ Ｐゴシック" pitchFamily="-106" charset="-128"/>
                <a:cs typeface="ＭＳ Ｐゴシック" pitchFamily="-106" charset="-128"/>
              </a:rPr>
              <a:pPr fontAlgn="base">
                <a:spcBef>
                  <a:spcPct val="0"/>
                </a:spcBef>
                <a:spcAft>
                  <a:spcPct val="0"/>
                </a:spcAft>
              </a:pPr>
              <a:t>13</a:t>
            </a:fld>
            <a:endParaRPr lang="en-US">
              <a:ea typeface="ＭＳ Ｐゴシック" pitchFamily="-106" charset="-128"/>
              <a:cs typeface="ＭＳ Ｐゴシック" pitchFamily="-106" charset="-128"/>
            </a:endParaRPr>
          </a:p>
        </p:txBody>
      </p:sp>
    </p:spTree>
    <p:extLst>
      <p:ext uri="{BB962C8B-B14F-4D97-AF65-F5344CB8AC3E}">
        <p14:creationId xmlns:p14="http://schemas.microsoft.com/office/powerpoint/2010/main" val="263561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Now</a:t>
            </a:r>
            <a:r>
              <a:rPr lang="en-US" baseline="0" dirty="0"/>
              <a:t> i</a:t>
            </a:r>
            <a:r>
              <a:rPr lang="en-US" dirty="0"/>
              <a:t>f you’re in AI, you’ve probably been excited about AI since you were about … eight years old.  I know I have.</a:t>
            </a:r>
          </a:p>
          <a:p>
            <a:r>
              <a:rPr lang="en-US" dirty="0"/>
              <a:t>For years, we’ve all been dreaming about having computers that can talk to us.</a:t>
            </a:r>
          </a:p>
          <a:p>
            <a:r>
              <a:rPr lang="en-US" dirty="0"/>
              <a:t>The ability to use language is an essential ingredient of the AI vision,</a:t>
            </a:r>
          </a:p>
          <a:p>
            <a:r>
              <a:rPr lang="en-US" dirty="0"/>
              <a:t>and the quest to endow</a:t>
            </a:r>
            <a:r>
              <a:rPr lang="en-US" baseline="0" dirty="0"/>
              <a:t> computers with this ability has been the ultimate driver of NLP research for more than 50 years.</a:t>
            </a:r>
          </a:p>
          <a:p>
            <a:r>
              <a:rPr lang="en-US" baseline="0" dirty="0"/>
              <a:t>This dream is ultimately the reason why I’m standing here today. [&gt;]</a:t>
            </a:r>
            <a:endParaRPr lang="en-US" dirty="0"/>
          </a:p>
        </p:txBody>
      </p:sp>
      <p:sp>
        <p:nvSpPr>
          <p:cNvPr id="4" name="Slide Number Placeholder 3"/>
          <p:cNvSpPr>
            <a:spLocks noGrp="1"/>
          </p:cNvSpPr>
          <p:nvPr>
            <p:ph type="sldNum" sz="quarter" idx="10"/>
          </p:nvPr>
        </p:nvSpPr>
        <p:spPr/>
        <p:txBody>
          <a:bodyPr/>
          <a:lstStyle/>
          <a:p>
            <a:pPr>
              <a:defRPr/>
            </a:pPr>
            <a:fld id="{2739D04F-24D2-1447-A108-9F7AC2C9C762}" type="slidenum">
              <a:rPr lang="en-US" smtClean="0"/>
              <a:pPr>
                <a:defRPr/>
              </a:pPr>
              <a:t>16</a:t>
            </a:fld>
            <a:endParaRPr lang="en-US"/>
          </a:p>
        </p:txBody>
      </p:sp>
    </p:spTree>
    <p:extLst>
      <p:ext uri="{BB962C8B-B14F-4D97-AF65-F5344CB8AC3E}">
        <p14:creationId xmlns:p14="http://schemas.microsoft.com/office/powerpoint/2010/main" val="108463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0: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99" name="Google Shape;199;p2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3: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16" name="Google Shape;216;p2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3: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16" name="Google Shape;216;p2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1101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2: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65" name="Google Shape;265;p32: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1962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28" name="Google Shape;128;p7: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3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33: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71" name="Google Shape;271;p33: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chemeClr val="dk1"/>
              </a:buClr>
              <a:buSzPts val="275"/>
              <a:buFont typeface="Trebuchet MS"/>
              <a:buNone/>
            </a:pPr>
            <a:fld id="{00000000-1234-1234-1234-123412341234}" type="slidenum">
              <a:rPr lang="en-US" sz="1100" b="0" i="0" u="none" strike="noStrike" cap="none">
                <a:solidFill>
                  <a:schemeClr val="dk1"/>
                </a:solidFill>
                <a:latin typeface="Trebuchet MS"/>
                <a:ea typeface="Trebuchet MS"/>
                <a:cs typeface="Trebuchet MS"/>
                <a:sym typeface="Trebuchet MS"/>
              </a:rPr>
              <a:t>30</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680780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4: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79" name="Google Shape;279;p34: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3097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5: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85" name="Google Shape;285;p35: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1416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4" name="Google Shape;234;p2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4601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39" name="Google Shape;239;p28: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8053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7: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91" name="Google Shape;291;p37: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1917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96" name="Google Shape;296;p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7850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2" name="Google Shape;302;p3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6427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8" name="Google Shape;308;p4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5630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2: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65" name="Google Shape;265;p32: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5130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4: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67" name="Google Shape;167;p14: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701040" y="4415790"/>
            <a:ext cx="5608320" cy="4183380"/>
          </a:xfrm>
          <a:prstGeom prst="rect">
            <a:avLst/>
          </a:prstGeom>
        </p:spPr>
        <p:txBody>
          <a:bodyPr spcFirstLastPara="1" wrap="square" lIns="91425" tIns="91425" rIns="91425" bIns="91425" anchor="t" anchorCtr="0">
            <a:noAutofit/>
          </a:bodyPr>
          <a:lstStyle/>
          <a:p>
            <a:pPr marL="0" lvl="0" indent="0">
              <a:spcBef>
                <a:spcPts val="330"/>
              </a:spcBef>
              <a:spcAft>
                <a:spcPts val="0"/>
              </a:spcAft>
              <a:buNone/>
            </a:pPr>
            <a:endParaRPr/>
          </a:p>
        </p:txBody>
      </p:sp>
      <p:sp>
        <p:nvSpPr>
          <p:cNvPr id="86" name="Shape 8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6560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4" name="Google Shape;234;p2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0630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701040" y="4415790"/>
            <a:ext cx="5608320" cy="4183380"/>
          </a:xfrm>
          <a:prstGeom prst="rect">
            <a:avLst/>
          </a:prstGeom>
        </p:spPr>
        <p:txBody>
          <a:bodyPr spcFirstLastPara="1" wrap="square" lIns="91425" tIns="91425" rIns="91425" bIns="91425" anchor="t" anchorCtr="0">
            <a:noAutofit/>
          </a:bodyPr>
          <a:lstStyle/>
          <a:p>
            <a:pPr marL="342900" lvl="0" indent="-342900">
              <a:spcBef>
                <a:spcPts val="1800"/>
              </a:spcBef>
            </a:pPr>
            <a:r>
              <a:rPr lang="en-US" dirty="0"/>
              <a:t>This makes </a:t>
            </a:r>
            <a:r>
              <a:rPr lang="en-US" dirty="0" err="1"/>
              <a:t>convnets</a:t>
            </a:r>
            <a:r>
              <a:rPr lang="en-US" dirty="0"/>
              <a:t> data efficient when processing images (because </a:t>
            </a:r>
            <a:r>
              <a:rPr lang="en-US" i="1" dirty="0"/>
              <a:t>the visual world is fundamentally translation invariant</a:t>
            </a:r>
            <a:r>
              <a:rPr lang="en-US" dirty="0"/>
              <a:t>): they need fewer training samples to learn representations that have generalization power. </a:t>
            </a:r>
          </a:p>
          <a:p>
            <a:r>
              <a:rPr lang="en-US" dirty="0"/>
              <a:t> </a:t>
            </a:r>
            <a:r>
              <a:rPr lang="en-US" i="1" dirty="0"/>
              <a:t>They can learn spatial hierarchies of patterns (see figure 5.2)</a:t>
            </a:r>
            <a:r>
              <a:rPr lang="en-US" dirty="0"/>
              <a:t>. A first convolution layer will learn small local patterns such as edges, a second convolution layer will learn larger patterns made of the features of the first layers, and so on. This allows </a:t>
            </a:r>
            <a:r>
              <a:rPr lang="en-US" dirty="0" err="1"/>
              <a:t>convnets</a:t>
            </a:r>
            <a:r>
              <a:rPr lang="en-US" dirty="0"/>
              <a:t> to efficiently learn increasingly complex and abstract visual con- </a:t>
            </a:r>
            <a:r>
              <a:rPr lang="en-US" dirty="0" err="1"/>
              <a:t>cepts</a:t>
            </a:r>
            <a:r>
              <a:rPr lang="en-US" dirty="0"/>
              <a:t> (because </a:t>
            </a:r>
            <a:r>
              <a:rPr lang="en-US" i="1" dirty="0"/>
              <a:t>the visual world is fundamentally spatially hierarchical</a:t>
            </a:r>
            <a:r>
              <a:rPr lang="en-US" dirty="0"/>
              <a:t>). </a:t>
            </a:r>
          </a:p>
          <a:p>
            <a:pPr marL="342900" lvl="0" indent="-342900">
              <a:spcBef>
                <a:spcPts val="1800"/>
              </a:spcBef>
            </a:pPr>
            <a:endParaRPr lang="en-US" dirty="0"/>
          </a:p>
          <a:p>
            <a:pPr marL="342900" lvl="0" indent="-342900">
              <a:spcBef>
                <a:spcPts val="1800"/>
              </a:spcBef>
            </a:pPr>
            <a:endParaRPr lang="en-US" dirty="0"/>
          </a:p>
          <a:p>
            <a:pPr marL="342900" lvl="0" indent="-342900">
              <a:spcBef>
                <a:spcPts val="1800"/>
              </a:spcBef>
            </a:pPr>
            <a:r>
              <a:rPr lang="en-US" dirty="0"/>
              <a:t>Input feature map:, e.g., normalized image. For input images, depth typically corresponds to color channels.</a:t>
            </a:r>
          </a:p>
          <a:p>
            <a:pPr marL="342900" lvl="0" indent="-342900">
              <a:spcBef>
                <a:spcPts val="1800"/>
              </a:spcBef>
            </a:pPr>
            <a:r>
              <a:rPr lang="en-US" dirty="0"/>
              <a:t>Patches: stack of 3x3 filters. Applied to each pixel in input. Output depth is the number of stacked filters.</a:t>
            </a:r>
          </a:p>
          <a:p>
            <a:pPr marL="342900" lvl="0" indent="-342900">
              <a:spcBef>
                <a:spcPts val="1800"/>
              </a:spcBef>
            </a:pPr>
            <a:endParaRPr lang="en-US"/>
          </a:p>
          <a:p>
            <a:pPr marL="0" lvl="0" indent="0">
              <a:spcBef>
                <a:spcPts val="330"/>
              </a:spcBef>
              <a:spcAft>
                <a:spcPts val="0"/>
              </a:spcAft>
              <a:buNone/>
            </a:pPr>
            <a:endParaRPr/>
          </a:p>
        </p:txBody>
      </p:sp>
      <p:sp>
        <p:nvSpPr>
          <p:cNvPr id="86" name="Shape 8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710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8" name="Google Shape;308;p4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925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4" name="Google Shape;234;p2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39" name="Google Shape;239;p28: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0: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52" name="Google Shape;252;p3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Regular RNN’s are notoriously difficult to train.  Because of the multiple timesteps, error gradients often tend to either shrink (‘vanish’) or grow (‘explode’) exponentially.  This means that vanilla RNNs have difficulty with long sequences such as the ones we need for dealing with long text sequences.</a:t>
            </a:r>
          </a:p>
          <a:p>
            <a:r>
              <a:rPr lang="en-US" dirty="0"/>
              <a:t>A modification to the standard RNN is the Long Short-Term Memory (LSTM) cell, which overcomes many of the issues just mentioned.  Essentially, it is a set of multiple neurons known as </a:t>
            </a:r>
            <a:r>
              <a:rPr lang="en-US" i="1" dirty="0"/>
              <a:t>gates</a:t>
            </a:r>
            <a:r>
              <a:rPr lang="en-US" i="0" dirty="0"/>
              <a:t> along with a </a:t>
            </a:r>
            <a:r>
              <a:rPr lang="en-US" i="1" dirty="0"/>
              <a:t>memory cell</a:t>
            </a:r>
            <a:r>
              <a:rPr lang="en-US" i="0" dirty="0"/>
              <a:t>.  At each timestep, the cell receives input (x) along with the cell contents (c) and hidden state (h) from the previous timestep.  The gates have the following functions:</a:t>
            </a:r>
          </a:p>
          <a:p>
            <a:pPr marL="171450" indent="-171450">
              <a:buFont typeface="Arial" panose="020B0604020202020204" pitchFamily="34" charset="0"/>
              <a:buChar char="•"/>
            </a:pPr>
            <a:r>
              <a:rPr lang="en-US" i="0" dirty="0"/>
              <a:t>Forget gate – what parts of the memory cell should be ‘forgotten’ </a:t>
            </a:r>
          </a:p>
          <a:p>
            <a:pPr marL="171450" indent="-171450">
              <a:buFont typeface="Arial" panose="020B0604020202020204" pitchFamily="34" charset="0"/>
              <a:buChar char="•"/>
            </a:pPr>
            <a:r>
              <a:rPr lang="en-US" i="0" dirty="0"/>
              <a:t>Input gate – what parts of the input should be applied to the memory cell</a:t>
            </a:r>
          </a:p>
          <a:p>
            <a:pPr marL="171450" indent="-171450">
              <a:buFont typeface="Arial" panose="020B0604020202020204" pitchFamily="34" charset="0"/>
              <a:buChar char="•"/>
            </a:pPr>
            <a:r>
              <a:rPr lang="en-US" i="0" dirty="0"/>
              <a:t>Output gate  - what parts of the memory cell should be exposed in the output of the cell</a:t>
            </a:r>
          </a:p>
          <a:p>
            <a:pPr marL="0" indent="0">
              <a:buFont typeface="Arial" panose="020B0604020202020204" pitchFamily="34" charset="0"/>
              <a:buNone/>
            </a:pPr>
            <a:r>
              <a:rPr lang="en-US" i="0" dirty="0"/>
              <a:t>The new hidden state and memory cell state are then propagated to the next time step.  The parameters are learned as usual using BPTT.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51</a:t>
            </a:fld>
            <a:endParaRPr lang="en-US" dirty="0"/>
          </a:p>
        </p:txBody>
      </p:sp>
    </p:spTree>
    <p:extLst>
      <p:ext uri="{BB962C8B-B14F-4D97-AF65-F5344CB8AC3E}">
        <p14:creationId xmlns:p14="http://schemas.microsoft.com/office/powerpoint/2010/main" val="3483597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7: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91" name="Google Shape;291;p37: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7279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8" name="Google Shape;308;p4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63177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55</a:t>
            </a:fld>
            <a:endParaRPr lang="en-US" dirty="0"/>
          </a:p>
        </p:txBody>
      </p:sp>
    </p:spTree>
    <p:extLst>
      <p:ext uri="{BB962C8B-B14F-4D97-AF65-F5344CB8AC3E}">
        <p14:creationId xmlns:p14="http://schemas.microsoft.com/office/powerpoint/2010/main" val="31378613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r>
              <a:rPr lang="en-US" dirty="0"/>
              <a:t>The cell is responsible for "remembering" values over arbitrary time intervals; hence the word "memory" in LSTM. Each of the three gates can be thought of as a "conventional" artificial neuron, as in a multi-layer (or </a:t>
            </a:r>
            <a:r>
              <a:rPr lang="en-US" dirty="0" err="1"/>
              <a:t>feedforward</a:t>
            </a:r>
            <a:r>
              <a:rPr lang="en-US" dirty="0"/>
              <a:t>) neural network: that is, they compute an activation (using an activation function) of a weighted sum. Intuitively, they can be thought as regulators of the flow of values that goes through the connections of the LSTM; hence the denotation "gate". There are connections between these gates and the cell.</a:t>
            </a:r>
          </a:p>
          <a:p>
            <a:pPr marL="457200" marR="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endParaRPr lang="en-US" dirty="0"/>
          </a:p>
          <a:p>
            <a:pPr marL="457200" marR="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58</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0693972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8" name="Google Shape;258;p3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44380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lab, we encountered Fully-Connected (FC) neural networks.  We would either go forward (from layer </a:t>
            </a:r>
            <a:r>
              <a:rPr lang="en-US" dirty="0" err="1"/>
              <a:t>i</a:t>
            </a:r>
            <a:r>
              <a:rPr lang="en-US" dirty="0"/>
              <a:t> to i+1) when propagating information or backwards (from layer i+1 to </a:t>
            </a:r>
            <a:r>
              <a:rPr lang="en-US" dirty="0" err="1"/>
              <a:t>i</a:t>
            </a:r>
            <a:r>
              <a:rPr lang="en-US" dirty="0"/>
              <a:t>) when propagating the error.  At no point did we go in a horizontal direction inside the same layer.  </a:t>
            </a:r>
          </a:p>
          <a:p>
            <a:r>
              <a:rPr lang="en-US" dirty="0"/>
              <a:t>Often we wish to use neural networks with </a:t>
            </a:r>
            <a:r>
              <a:rPr lang="en-US" i="1" dirty="0"/>
              <a:t>sequence</a:t>
            </a:r>
            <a:r>
              <a:rPr lang="en-US" i="0" dirty="0"/>
              <a:t> inputs or outputs:  in other words, our input/output consists of different values at different timesteps.  For that, we need to use </a:t>
            </a:r>
            <a:r>
              <a:rPr lang="en-US" i="1" dirty="0"/>
              <a:t>recurrent neural networks (RNNs)</a:t>
            </a:r>
            <a:r>
              <a:rPr lang="en-US" i="0" dirty="0"/>
              <a:t>.  As shown in the example here, at each timestep we have different inputs (the X’s) and different outputs (the y’s).  Additionally, we have the </a:t>
            </a:r>
            <a:r>
              <a:rPr lang="en-US" i="1" dirty="0"/>
              <a:t>state</a:t>
            </a:r>
            <a:r>
              <a:rPr lang="en-US" i="0" dirty="0"/>
              <a:t> from the previous timestep (the S’s) as input (with the initial state typically being the 0 vector).</a:t>
            </a:r>
          </a:p>
          <a:p>
            <a:r>
              <a:rPr lang="en-US" i="0" dirty="0"/>
              <a:t>The algorithm used to train RNN’s is just the usual backpropagation, applied to subsequent timesteps and hence known as Backpropagation-Through-Time (BPTT).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60</a:t>
            </a:fld>
            <a:endParaRPr lang="en-US" dirty="0"/>
          </a:p>
        </p:txBody>
      </p:sp>
    </p:spTree>
    <p:extLst>
      <p:ext uri="{BB962C8B-B14F-4D97-AF65-F5344CB8AC3E}">
        <p14:creationId xmlns:p14="http://schemas.microsoft.com/office/powerpoint/2010/main" val="2229725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0: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99" name="Google Shape;199;p2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0886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dirty="0">
                <a:latin typeface="Times New Roman" charset="0"/>
                <a:ea typeface="ＭＳ Ｐゴシック" charset="-128"/>
                <a:cs typeface="ＭＳ Ｐゴシック" charset="-128"/>
              </a:rPr>
              <a:t>After</a:t>
            </a:r>
            <a:r>
              <a:rPr lang="en-US" baseline="0" dirty="0">
                <a:latin typeface="Times New Roman" charset="0"/>
                <a:ea typeface="ＭＳ Ｐゴシック" charset="-128"/>
                <a:cs typeface="ＭＳ Ｐゴシック" charset="-128"/>
              </a:rPr>
              <a:t> all, l</a:t>
            </a:r>
            <a:r>
              <a:rPr lang="en-US" dirty="0">
                <a:latin typeface="Times New Roman" charset="0"/>
                <a:ea typeface="ＭＳ Ｐゴシック" charset="-128"/>
                <a:cs typeface="ＭＳ Ｐゴシック" charset="-128"/>
              </a:rPr>
              <a:t>anguage is really</a:t>
            </a:r>
            <a:r>
              <a:rPr lang="en-US" baseline="0" dirty="0">
                <a:latin typeface="Times New Roman" charset="0"/>
                <a:ea typeface="ＭＳ Ｐゴシック" charset="-128"/>
                <a:cs typeface="ＭＳ Ｐゴシック" charset="-128"/>
              </a:rPr>
              <a:t> the ultimate user interface – well, maybe not for all applications, maybe not for Photoshop.</a:t>
            </a:r>
          </a:p>
          <a:p>
            <a:pPr eaLnBrk="1" hangingPunct="1">
              <a:buFontTx/>
              <a:buNone/>
            </a:pPr>
            <a:r>
              <a:rPr lang="en-US" baseline="0" dirty="0">
                <a:latin typeface="Times New Roman" charset="0"/>
                <a:ea typeface="ＭＳ Ｐゴシック" charset="-128"/>
                <a:cs typeface="ＭＳ Ｐゴシック" charset="-128"/>
              </a:rPr>
              <a:t>But wouldn’t it be incredibly useful if you could have an interaction like this?</a:t>
            </a:r>
            <a:endParaRPr lang="en-US" dirty="0">
              <a:latin typeface="Times New Roman" charset="0"/>
              <a:ea typeface="ＭＳ Ｐゴシック" charset="-128"/>
              <a:cs typeface="ＭＳ Ｐゴシック" charset="-128"/>
            </a:endParaRPr>
          </a:p>
          <a:p>
            <a:pPr eaLnBrk="1" hangingPunct="1">
              <a:buFontTx/>
              <a:buNone/>
            </a:pPr>
            <a:r>
              <a:rPr lang="en-US" dirty="0">
                <a:latin typeface="Times New Roman" charset="0"/>
                <a:ea typeface="ＭＳ Ｐゴシック" charset="-128"/>
                <a:cs typeface="ＭＳ Ｐゴシック" charset="-128"/>
              </a:rPr>
              <a:t>But this is well beyond</a:t>
            </a:r>
            <a:r>
              <a:rPr lang="en-US" baseline="0" dirty="0">
                <a:latin typeface="Times New Roman" charset="0"/>
                <a:ea typeface="ＭＳ Ｐゴシック" charset="-128"/>
                <a:cs typeface="ＭＳ Ｐゴシック" charset="-128"/>
              </a:rPr>
              <a:t> what we can do today.  Take a moment to consider what makes this hard.</a:t>
            </a:r>
          </a:p>
          <a:p>
            <a:pPr eaLnBrk="1" hangingPunct="1">
              <a:buFontTx/>
              <a:buNone/>
            </a:pPr>
            <a:endParaRPr lang="en-US" baseline="0" dirty="0">
              <a:latin typeface="Times New Roman" charset="0"/>
              <a:ea typeface="ＭＳ Ｐゴシック" charset="-128"/>
              <a:cs typeface="ＭＳ Ｐゴシック" charset="-128"/>
            </a:endParaRPr>
          </a:p>
          <a:p>
            <a:pPr eaLnBrk="1" hangingPunct="1">
              <a:buFontTx/>
              <a:buNone/>
            </a:pPr>
            <a:r>
              <a:rPr lang="en-US" baseline="0" dirty="0">
                <a:latin typeface="Times New Roman" charset="0"/>
                <a:ea typeface="ＭＳ Ｐゴシック" charset="-128"/>
                <a:cs typeface="ＭＳ Ｐゴシック" charset="-128"/>
              </a:rPr>
              <a:t>Let me focus just on the problem of reference resolution – figuring out what various expressions refer to.</a:t>
            </a:r>
            <a:endParaRPr lang="en-US" dirty="0">
              <a:latin typeface="Times New Roman" charset="0"/>
              <a:ea typeface="ＭＳ Ｐゴシック" charset="-128"/>
              <a:cs typeface="ＭＳ Ｐゴシック" charset="-128"/>
            </a:endParaRPr>
          </a:p>
          <a:p>
            <a:pPr eaLnBrk="1" hangingPunct="1">
              <a:buFontTx/>
              <a:buNone/>
            </a:pPr>
            <a:r>
              <a:rPr lang="en-US" baseline="0" dirty="0">
                <a:latin typeface="Times New Roman" charset="0"/>
                <a:ea typeface="ＭＳ Ｐゴシック" charset="-128"/>
                <a:cs typeface="ＭＳ Ｐゴシック" charset="-128"/>
              </a:rPr>
              <a:t>We need to recognize </a:t>
            </a:r>
            <a:r>
              <a:rPr lang="en-US" dirty="0">
                <a:latin typeface="Times New Roman" charset="0"/>
                <a:ea typeface="ＭＳ Ｐゴシック" charset="-128"/>
                <a:cs typeface="ＭＳ Ｐゴシック" charset="-128"/>
              </a:rPr>
              <a:t>that “A Bug’s Life” refers to a movie, and “Milwaukee” refers to a town.</a:t>
            </a:r>
          </a:p>
          <a:p>
            <a:pPr eaLnBrk="1" hangingPunct="1">
              <a:buFontTx/>
              <a:buNone/>
            </a:pPr>
            <a:r>
              <a:rPr lang="en-US" baseline="0" dirty="0">
                <a:latin typeface="Times New Roman" charset="0"/>
                <a:ea typeface="ＭＳ Ｐゴシック" charset="-128"/>
                <a:cs typeface="ＭＳ Ｐゴシック" charset="-128"/>
              </a:rPr>
              <a:t>We need </a:t>
            </a:r>
            <a:r>
              <a:rPr lang="en-US" dirty="0">
                <a:latin typeface="Times New Roman" charset="0"/>
                <a:ea typeface="ＭＳ Ｐゴシック" charset="-128"/>
                <a:cs typeface="ＭＳ Ｐゴシック" charset="-128"/>
              </a:rPr>
              <a:t>to figure out that “it” refers to “A Bug’s Life”, “there” refers to “the Downer </a:t>
            </a:r>
            <a:r>
              <a:rPr lang="en-US" baseline="0" dirty="0">
                <a:latin typeface="Times New Roman" charset="0"/>
                <a:ea typeface="ＭＳ Ｐゴシック" charset="-128"/>
                <a:cs typeface="ＭＳ Ｐゴシック" charset="-128"/>
              </a:rPr>
              <a:t>T</a:t>
            </a:r>
            <a:r>
              <a:rPr lang="en-US" dirty="0">
                <a:latin typeface="Times New Roman" charset="0"/>
                <a:ea typeface="ＭＳ Ｐゴシック" charset="-128"/>
                <a:cs typeface="ＭＳ Ｐゴシック" charset="-128"/>
              </a:rPr>
              <a:t>heater”, and “that” refers to the tickets.</a:t>
            </a:r>
          </a:p>
          <a:p>
            <a:pPr eaLnBrk="1" hangingPunct="1">
              <a:buFontTx/>
              <a:buNone/>
            </a:pPr>
            <a:r>
              <a:rPr lang="en-US" dirty="0">
                <a:latin typeface="Times New Roman" charset="0"/>
                <a:ea typeface="ＭＳ Ｐゴシック" charset="-128"/>
                <a:cs typeface="ＭＳ Ｐゴシック" charset="-128"/>
              </a:rPr>
              <a:t>And we need to understand that people don’t generally buy adults and children, and therefore that the user is referring to buying adult and child tickets.</a:t>
            </a:r>
          </a:p>
          <a:p>
            <a:pPr eaLnBrk="1" hangingPunct="1">
              <a:buFontTx/>
              <a:buNone/>
            </a:pPr>
            <a:r>
              <a:rPr lang="en-US" dirty="0">
                <a:latin typeface="Times New Roman" charset="0"/>
                <a:ea typeface="ＭＳ Ｐゴシック" charset="-128"/>
                <a:cs typeface="ＭＳ Ｐゴシック" charset="-128"/>
              </a:rPr>
              <a:t>We also need to figure out that “the first show” refers to 2pm, because 2pm is earlier than 5pm and 8pm.</a:t>
            </a:r>
          </a:p>
          <a:p>
            <a:pPr eaLnBrk="1" hangingPunct="1">
              <a:buFontTx/>
              <a:buNone/>
            </a:pPr>
            <a:r>
              <a:rPr lang="en-US" dirty="0">
                <a:latin typeface="Times New Roman" charset="0"/>
                <a:ea typeface="ＭＳ Ｐゴシック" charset="-128"/>
                <a:cs typeface="ＭＳ Ｐゴシック" charset="-128"/>
              </a:rPr>
              <a:t>And that’s just for reference resolution.  So this is really quite challenging.</a:t>
            </a:r>
            <a:r>
              <a:rPr lang="en-US" baseline="0" dirty="0">
                <a:latin typeface="+mn-lt"/>
                <a:ea typeface="ＭＳ Ｐゴシック" pitchFamily="-106" charset="-128"/>
                <a:cs typeface="ＭＳ Ｐゴシック" pitchFamily="-106" charset="-128"/>
              </a:rPr>
              <a:t> [&gt;]</a:t>
            </a:r>
          </a:p>
          <a:p>
            <a:pPr eaLnBrk="1" hangingPunct="1">
              <a:buFontTx/>
              <a:buNone/>
            </a:pPr>
            <a:endParaRPr lang="en-US" baseline="0" dirty="0">
              <a:latin typeface="+mn-lt"/>
              <a:ea typeface="ＭＳ Ｐゴシック" pitchFamily="-106" charset="-128"/>
              <a:cs typeface="ＭＳ Ｐゴシック" pitchFamily="-106" charset="-128"/>
            </a:endParaRPr>
          </a:p>
          <a:p>
            <a:pPr eaLnBrk="1" hangingPunct="1">
              <a:buFontTx/>
              <a:buNone/>
            </a:pPr>
            <a:r>
              <a:rPr lang="en-US" baseline="0" dirty="0">
                <a:latin typeface="+mn-lt"/>
                <a:ea typeface="ＭＳ Ｐゴシック" pitchFamily="-106" charset="-128"/>
                <a:cs typeface="ＭＳ Ｐゴシック" pitchFamily="-106" charset="-128"/>
              </a:rPr>
              <a:t>Domain knowledge – Bug’s life is a movie, Milwaukee is a city</a:t>
            </a:r>
          </a:p>
          <a:p>
            <a:pPr eaLnBrk="1" hangingPunct="1">
              <a:buFontTx/>
              <a:buNone/>
            </a:pPr>
            <a:r>
              <a:rPr lang="en-US" baseline="0" dirty="0">
                <a:latin typeface="+mn-lt"/>
                <a:ea typeface="ＭＳ Ｐゴシック" pitchFamily="-106" charset="-128"/>
                <a:cs typeface="ＭＳ Ｐゴシック" pitchFamily="-106" charset="-128"/>
              </a:rPr>
              <a:t>Discourse – the meaning of language within a context, e.g., knowing how a conversation fits together</a:t>
            </a:r>
          </a:p>
          <a:p>
            <a:pPr eaLnBrk="1" hangingPunct="1">
              <a:buFontTx/>
              <a:buNone/>
            </a:pPr>
            <a:r>
              <a:rPr lang="en-US" baseline="0" dirty="0">
                <a:latin typeface="+mn-lt"/>
                <a:ea typeface="ＭＳ Ｐゴシック" pitchFamily="-106" charset="-128"/>
                <a:cs typeface="ＭＳ Ｐゴシック" pitchFamily="-106" charset="-128"/>
              </a:rPr>
              <a:t>World knowledge – the knowledge that we already have and can draw on in a conversation</a:t>
            </a:r>
            <a:endParaRPr lang="en-US" dirty="0">
              <a:latin typeface="Times New Roman"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2739D04F-24D2-1447-A108-9F7AC2C9C762}" type="slidenum">
              <a:rPr lang="en-US" smtClean="0"/>
              <a:pPr>
                <a:defRPr/>
              </a:pPr>
              <a:t>11</a:t>
            </a:fld>
            <a:endParaRPr lang="en-US"/>
          </a:p>
        </p:txBody>
      </p:sp>
    </p:spTree>
    <p:extLst>
      <p:ext uri="{BB962C8B-B14F-4D97-AF65-F5344CB8AC3E}">
        <p14:creationId xmlns:p14="http://schemas.microsoft.com/office/powerpoint/2010/main" val="952988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big obstacle is that the</a:t>
            </a:r>
            <a:r>
              <a:rPr lang="en-US" baseline="0" dirty="0"/>
              <a:t> relation between meanings and expressions is not one-to-one.  Far from it.</a:t>
            </a:r>
          </a:p>
          <a:p>
            <a:r>
              <a:rPr lang="en-US" baseline="0" dirty="0"/>
              <a:t>First, one meaning can be expressed in many different ways – so this thing can be described as “soda”, or a “soft drink”, or “pop”.</a:t>
            </a:r>
          </a:p>
          <a:p>
            <a:r>
              <a:rPr lang="en-US" baseline="0" dirty="0"/>
              <a:t>And conversely, one expression can have many different meanings – so “pop” can refer to the </a:t>
            </a:r>
            <a:r>
              <a:rPr lang="en-US" baseline="0" dirty="0" err="1"/>
              <a:t>Biebster</a:t>
            </a:r>
            <a:r>
              <a:rPr lang="en-US" baseline="0" dirty="0"/>
              <a:t>, or your Dad, or even Pop Art.  [&gt;]</a:t>
            </a:r>
          </a:p>
          <a:p>
            <a:endParaRPr lang="en-US" dirty="0"/>
          </a:p>
        </p:txBody>
      </p:sp>
      <p:sp>
        <p:nvSpPr>
          <p:cNvPr id="4" name="Slide Number Placeholder 3"/>
          <p:cNvSpPr>
            <a:spLocks noGrp="1"/>
          </p:cNvSpPr>
          <p:nvPr>
            <p:ph type="sldNum" sz="quarter" idx="10"/>
          </p:nvPr>
        </p:nvSpPr>
        <p:spPr/>
        <p:txBody>
          <a:bodyPr/>
          <a:lstStyle/>
          <a:p>
            <a:pPr>
              <a:defRPr/>
            </a:pPr>
            <a:fld id="{2739D04F-24D2-1447-A108-9F7AC2C9C762}" type="slidenum">
              <a:rPr lang="en-US" smtClean="0"/>
              <a:pPr>
                <a:defRPr/>
              </a:pPr>
              <a:t>12</a:t>
            </a:fld>
            <a:endParaRPr lang="en-US"/>
          </a:p>
        </p:txBody>
      </p:sp>
    </p:spTree>
    <p:extLst>
      <p:ext uri="{BB962C8B-B14F-4D97-AF65-F5344CB8AC3E}">
        <p14:creationId xmlns:p14="http://schemas.microsoft.com/office/powerpoint/2010/main" val="1805883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2_Title Slide - Images">
  <p:cSld name="12_Title Slide - Images">
    <p:bg>
      <p:bgPr>
        <a:solidFill>
          <a:schemeClr val="lt1"/>
        </a:solidFill>
        <a:effectLst/>
      </p:bgPr>
    </p:bg>
    <p:spTree>
      <p:nvGrpSpPr>
        <p:cNvPr id="1" name="Shape 9"/>
        <p:cNvGrpSpPr/>
        <p:nvPr/>
      </p:nvGrpSpPr>
      <p:grpSpPr>
        <a:xfrm>
          <a:off x="0" y="0"/>
          <a:ext cx="0" cy="0"/>
          <a:chOff x="0" y="0"/>
          <a:chExt cx="0" cy="0"/>
        </a:xfrm>
      </p:grpSpPr>
      <p:sp>
        <p:nvSpPr>
          <p:cNvPr id="11" name="Google Shape;11;p2"/>
          <p:cNvSpPr/>
          <p:nvPr/>
        </p:nvSpPr>
        <p:spPr>
          <a:xfrm rot="10800000" flipH="1">
            <a:off x="0" y="0"/>
            <a:ext cx="9144000" cy="51435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12" name="Google Shape;12;p2"/>
          <p:cNvSpPr txBox="1">
            <a:spLocks noGrp="1"/>
          </p:cNvSpPr>
          <p:nvPr>
            <p:ph type="subTitle" idx="1"/>
          </p:nvPr>
        </p:nvSpPr>
        <p:spPr>
          <a:xfrm>
            <a:off x="409145" y="3405835"/>
            <a:ext cx="5047611" cy="3232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1667" b="0" i="0" u="none" strike="noStrike" cap="none">
                <a:solidFill>
                  <a:srgbClr val="595959"/>
                </a:solidFill>
                <a:latin typeface="Trebuchet MS"/>
                <a:ea typeface="Trebuchet MS"/>
                <a:cs typeface="Trebuchet MS"/>
                <a:sym typeface="Trebuchet MS"/>
              </a:defRPr>
            </a:lvl1pPr>
            <a:lvl2pPr marR="0" lvl="1"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750"/>
              </a:spcBef>
              <a:spcAft>
                <a:spcPts val="0"/>
              </a:spcAft>
              <a:buClr>
                <a:schemeClr val="dk1"/>
              </a:buClr>
              <a:buSzPts val="1400"/>
              <a:buFont typeface="Trebuchet MS"/>
              <a:buNone/>
              <a:defRPr sz="1333" b="0" i="0" u="none" strike="noStrike" cap="none">
                <a:solidFill>
                  <a:schemeClr val="dk2"/>
                </a:solidFill>
                <a:latin typeface="Trebuchet MS"/>
                <a:ea typeface="Trebuchet MS"/>
                <a:cs typeface="Trebuchet MS"/>
                <a:sym typeface="Trebuchet MS"/>
              </a:defRPr>
            </a:lvl3pPr>
            <a:lvl4pPr marR="0" lvl="3" algn="l" rtl="0">
              <a:lnSpc>
                <a:spcPct val="100000"/>
              </a:lnSpc>
              <a:spcBef>
                <a:spcPts val="750"/>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4pPr>
            <a:lvl5pPr marR="0" lvl="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5pPr>
            <a:lvl6pPr marR="0" lvl="5"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R="0" lvl="6"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R="0" lvl="7"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R="0" lvl="8"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dirty="0"/>
          </a:p>
        </p:txBody>
      </p:sp>
      <p:sp>
        <p:nvSpPr>
          <p:cNvPr id="13" name="Google Shape;13;p2"/>
          <p:cNvSpPr txBox="1">
            <a:spLocks noGrp="1"/>
          </p:cNvSpPr>
          <p:nvPr>
            <p:ph type="title"/>
          </p:nvPr>
        </p:nvSpPr>
        <p:spPr>
          <a:xfrm>
            <a:off x="409145" y="2366057"/>
            <a:ext cx="5047611" cy="819046"/>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2"/>
              </a:buClr>
              <a:buSzPts val="1400"/>
              <a:buFont typeface="Trebuchet MS"/>
              <a:buNone/>
              <a:defRPr sz="3666" b="1" i="0" u="none" strike="noStrike" cap="none">
                <a:solidFill>
                  <a:schemeClr val="lt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dirty="0"/>
          </a:p>
        </p:txBody>
      </p:sp>
      <p:cxnSp>
        <p:nvCxnSpPr>
          <p:cNvPr id="14" name="Google Shape;14;p2"/>
          <p:cNvCxnSpPr/>
          <p:nvPr/>
        </p:nvCxnSpPr>
        <p:spPr>
          <a:xfrm>
            <a:off x="486114" y="3295019"/>
            <a:ext cx="4547308" cy="0"/>
          </a:xfrm>
          <a:prstGeom prst="straightConnector1">
            <a:avLst/>
          </a:prstGeom>
          <a:noFill/>
          <a:ln w="9525" cap="rnd" cmpd="sng">
            <a:solidFill>
              <a:schemeClr val="accent4"/>
            </a:solidFill>
            <a:prstDash val="solid"/>
            <a:round/>
            <a:headEnd type="none" w="sm" len="sm"/>
            <a:tailEnd type="none" w="sm" len="sm"/>
          </a:ln>
        </p:spPr>
      </p:cxnSp>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AD797A-FDA2-4E9C-BE85-BF59A020445F}"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B20FB-EC85-4FB1-B6A4-5F93CD205382}" type="slidenum">
              <a:rPr lang="en-US" smtClean="0"/>
              <a:t>‹#›</a:t>
            </a:fld>
            <a:endParaRPr lang="en-US"/>
          </a:p>
        </p:txBody>
      </p:sp>
    </p:spTree>
    <p:extLst>
      <p:ext uri="{BB962C8B-B14F-4D97-AF65-F5344CB8AC3E}">
        <p14:creationId xmlns:p14="http://schemas.microsoft.com/office/powerpoint/2010/main" val="1063000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27"/>
        <p:cNvGrpSpPr/>
        <p:nvPr/>
      </p:nvGrpSpPr>
      <p:grpSpPr>
        <a:xfrm>
          <a:off x="0" y="0"/>
          <a:ext cx="0" cy="0"/>
          <a:chOff x="0" y="0"/>
          <a:chExt cx="0" cy="0"/>
        </a:xfrm>
      </p:grpSpPr>
      <p:sp>
        <p:nvSpPr>
          <p:cNvPr id="28" name="Google Shape;28;p6"/>
          <p:cNvSpPr/>
          <p:nvPr/>
        </p:nvSpPr>
        <p:spPr>
          <a:xfrm>
            <a:off x="0" y="0"/>
            <a:ext cx="9144000" cy="51435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31" name="Google Shape;31;p6"/>
          <p:cNvSpPr/>
          <p:nvPr/>
        </p:nvSpPr>
        <p:spPr>
          <a:xfrm>
            <a:off x="0" y="0"/>
            <a:ext cx="9144000" cy="5143500"/>
          </a:xfrm>
          <a:prstGeom prst="rect">
            <a:avLst/>
          </a:prstGeom>
          <a:gradFill>
            <a:gsLst>
              <a:gs pos="0">
                <a:srgbClr val="7030A0"/>
              </a:gs>
              <a:gs pos="100000">
                <a:schemeClr val="bg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32" name="Google Shape;32;p6"/>
          <p:cNvSpPr txBox="1">
            <a:spLocks noGrp="1"/>
          </p:cNvSpPr>
          <p:nvPr>
            <p:ph type="title"/>
          </p:nvPr>
        </p:nvSpPr>
        <p:spPr>
          <a:xfrm>
            <a:off x="415290" y="2325529"/>
            <a:ext cx="8313420" cy="492443"/>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lt1"/>
              </a:buClr>
              <a:buSzPts val="1400"/>
              <a:buFont typeface="Trebuchet MS"/>
              <a:buNone/>
              <a:defRPr sz="30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7902481"/>
      </p:ext>
    </p:extLst>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74" name="Google Shape;74;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5" name="Google Shape;7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415289" y="551021"/>
            <a:ext cx="8313500" cy="4925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1400"/>
              <a:buFont typeface="Arial"/>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78" name="Google Shape;78;p17"/>
          <p:cNvSpPr txBox="1">
            <a:spLocks noGrp="1"/>
          </p:cNvSpPr>
          <p:nvPr>
            <p:ph type="body" idx="1"/>
          </p:nvPr>
        </p:nvSpPr>
        <p:spPr>
          <a:xfrm>
            <a:off x="430625" y="1752528"/>
            <a:ext cx="8290500" cy="3099000"/>
          </a:xfrm>
          <a:prstGeom prst="rect">
            <a:avLst/>
          </a:prstGeom>
          <a:noFill/>
          <a:ln>
            <a:noFill/>
          </a:ln>
        </p:spPr>
        <p:txBody>
          <a:bodyPr spcFirstLastPara="1" wrap="square" lIns="91425" tIns="91425" rIns="91425" bIns="91425" anchor="t" anchorCtr="0"/>
          <a:lstStyle>
            <a:lvl1pPr marL="457200" marR="0" lvl="0" indent="-334454" algn="l" rtl="0">
              <a:lnSpc>
                <a:spcPct val="90000"/>
              </a:lnSpc>
              <a:spcBef>
                <a:spcPts val="750"/>
              </a:spcBef>
              <a:spcAft>
                <a:spcPts val="0"/>
              </a:spcAft>
              <a:buClr>
                <a:schemeClr val="dk1"/>
              </a:buClr>
              <a:buSzPts val="1667"/>
              <a:buFont typeface="Trebuchet MS"/>
              <a:buChar char="—"/>
              <a:defRPr sz="1667" b="0" i="0" u="none" strike="noStrike" cap="none">
                <a:solidFill>
                  <a:schemeClr val="dk2"/>
                </a:solidFill>
                <a:latin typeface="Trebuchet MS"/>
                <a:ea typeface="Trebuchet MS"/>
                <a:cs typeface="Trebuchet MS"/>
                <a:sym typeface="Trebuchet MS"/>
              </a:defRPr>
            </a:lvl1pPr>
            <a:lvl2pPr marL="914400" marR="0" lvl="1" indent="-323850" algn="l" rtl="0">
              <a:lnSpc>
                <a:spcPct val="90000"/>
              </a:lnSpc>
              <a:spcBef>
                <a:spcPts val="750"/>
              </a:spcBef>
              <a:spcAft>
                <a:spcPts val="0"/>
              </a:spcAft>
              <a:buClr>
                <a:schemeClr val="dk1"/>
              </a:buClr>
              <a:buSzPts val="1500"/>
              <a:buFont typeface="Trebuchet MS"/>
              <a:buChar char="—"/>
              <a:defRPr sz="1500" b="0" i="0" u="none" strike="noStrike" cap="none">
                <a:solidFill>
                  <a:schemeClr val="dk2"/>
                </a:solidFill>
                <a:latin typeface="Trebuchet MS"/>
                <a:ea typeface="Trebuchet MS"/>
                <a:cs typeface="Trebuchet MS"/>
                <a:sym typeface="Trebuchet MS"/>
              </a:defRPr>
            </a:lvl2pPr>
            <a:lvl3pPr marL="1371600" marR="0" lvl="2" indent="-313245" algn="l" rtl="0">
              <a:lnSpc>
                <a:spcPct val="90000"/>
              </a:lnSpc>
              <a:spcBef>
                <a:spcPts val="750"/>
              </a:spcBef>
              <a:spcAft>
                <a:spcPts val="0"/>
              </a:spcAft>
              <a:buClr>
                <a:schemeClr val="dk1"/>
              </a:buClr>
              <a:buSzPts val="1333"/>
              <a:buFont typeface="Trebuchet MS"/>
              <a:buChar char="—"/>
              <a:defRPr sz="1333" b="0" i="0" u="none" strike="noStrike" cap="none">
                <a:solidFill>
                  <a:schemeClr val="dk2"/>
                </a:solidFill>
                <a:latin typeface="Trebuchet MS"/>
                <a:ea typeface="Trebuchet MS"/>
                <a:cs typeface="Trebuchet MS"/>
                <a:sym typeface="Trebuchet MS"/>
              </a:defRPr>
            </a:lvl3pPr>
            <a:lvl4pPr marL="1828800" marR="0" lvl="3" indent="-323850" algn="l" rtl="0">
              <a:lnSpc>
                <a:spcPct val="115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15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79" name="Google Shape;79;p17"/>
          <p:cNvSpPr txBox="1">
            <a:spLocks noGrp="1"/>
          </p:cNvSpPr>
          <p:nvPr>
            <p:ph type="body" idx="2"/>
          </p:nvPr>
        </p:nvSpPr>
        <p:spPr>
          <a:xfrm>
            <a:off x="415289" y="986111"/>
            <a:ext cx="8313500" cy="437999"/>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750"/>
              </a:spcBef>
              <a:spcAft>
                <a:spcPts val="0"/>
              </a:spcAft>
              <a:buClr>
                <a:schemeClr val="dk1"/>
              </a:buClr>
              <a:buSzPts val="18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15000"/>
              </a:lnSpc>
              <a:spcBef>
                <a:spcPts val="750"/>
              </a:spcBef>
              <a:spcAft>
                <a:spcPts val="0"/>
              </a:spcAft>
              <a:buClr>
                <a:schemeClr val="lt2"/>
              </a:buClr>
              <a:buSzPts val="1400"/>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15000"/>
              </a:lnSpc>
              <a:spcBef>
                <a:spcPts val="467"/>
              </a:spcBef>
              <a:spcAft>
                <a:spcPts val="0"/>
              </a:spcAft>
              <a:buClr>
                <a:schemeClr val="lt2"/>
              </a:buClr>
              <a:buSzPts val="1400"/>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82" name="Google Shape;82;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83" name="Google Shape;83;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84" name="Google Shape;8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87" name="Google Shape;8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8"/>
        <p:cNvGrpSpPr/>
        <p:nvPr/>
      </p:nvGrpSpPr>
      <p:grpSpPr>
        <a:xfrm>
          <a:off x="0" y="0"/>
          <a:ext cx="0" cy="0"/>
          <a:chOff x="0" y="0"/>
          <a:chExt cx="0" cy="0"/>
        </a:xfrm>
      </p:grpSpPr>
      <p:sp>
        <p:nvSpPr>
          <p:cNvPr id="89" name="Google Shape;89;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400">
                <a:solidFill>
                  <a:schemeClr val="dk1"/>
                </a:solidFill>
              </a:defRPr>
            </a:lvl2pPr>
            <a:lvl3pPr lvl="2">
              <a:spcBef>
                <a:spcPts val="0"/>
              </a:spcBef>
              <a:spcAft>
                <a:spcPts val="0"/>
              </a:spcAft>
              <a:buClr>
                <a:schemeClr val="dk1"/>
              </a:buClr>
              <a:buSzPts val="1400"/>
              <a:buFont typeface="Arial"/>
              <a:buNone/>
              <a:defRPr sz="2400">
                <a:solidFill>
                  <a:schemeClr val="dk1"/>
                </a:solidFill>
              </a:defRPr>
            </a:lvl3pPr>
            <a:lvl4pPr lvl="3">
              <a:spcBef>
                <a:spcPts val="0"/>
              </a:spcBef>
              <a:spcAft>
                <a:spcPts val="0"/>
              </a:spcAft>
              <a:buClr>
                <a:schemeClr val="dk1"/>
              </a:buClr>
              <a:buSzPts val="1400"/>
              <a:buFont typeface="Arial"/>
              <a:buNone/>
              <a:defRPr sz="2400">
                <a:solidFill>
                  <a:schemeClr val="dk1"/>
                </a:solidFill>
              </a:defRPr>
            </a:lvl4pPr>
            <a:lvl5pPr lvl="4">
              <a:spcBef>
                <a:spcPts val="0"/>
              </a:spcBef>
              <a:spcAft>
                <a:spcPts val="0"/>
              </a:spcAft>
              <a:buClr>
                <a:schemeClr val="dk1"/>
              </a:buClr>
              <a:buSzPts val="1400"/>
              <a:buFont typeface="Arial"/>
              <a:buNone/>
              <a:defRPr sz="2400">
                <a:solidFill>
                  <a:schemeClr val="dk1"/>
                </a:solidFill>
              </a:defRPr>
            </a:lvl5pPr>
            <a:lvl6pPr lvl="5">
              <a:spcBef>
                <a:spcPts val="0"/>
              </a:spcBef>
              <a:spcAft>
                <a:spcPts val="0"/>
              </a:spcAft>
              <a:buClr>
                <a:schemeClr val="dk1"/>
              </a:buClr>
              <a:buSzPts val="1400"/>
              <a:buFont typeface="Arial"/>
              <a:buNone/>
              <a:defRPr sz="2400">
                <a:solidFill>
                  <a:schemeClr val="dk1"/>
                </a:solidFill>
              </a:defRPr>
            </a:lvl6pPr>
            <a:lvl7pPr lvl="6">
              <a:spcBef>
                <a:spcPts val="0"/>
              </a:spcBef>
              <a:spcAft>
                <a:spcPts val="0"/>
              </a:spcAft>
              <a:buClr>
                <a:schemeClr val="dk1"/>
              </a:buClr>
              <a:buSzPts val="1400"/>
              <a:buFont typeface="Arial"/>
              <a:buNone/>
              <a:defRPr sz="2400">
                <a:solidFill>
                  <a:schemeClr val="dk1"/>
                </a:solidFill>
              </a:defRPr>
            </a:lvl7pPr>
            <a:lvl8pPr lvl="7">
              <a:spcBef>
                <a:spcPts val="0"/>
              </a:spcBef>
              <a:spcAft>
                <a:spcPts val="0"/>
              </a:spcAft>
              <a:buClr>
                <a:schemeClr val="dk1"/>
              </a:buClr>
              <a:buSzPts val="1400"/>
              <a:buFont typeface="Arial"/>
              <a:buNone/>
              <a:defRPr sz="2400">
                <a:solidFill>
                  <a:schemeClr val="dk1"/>
                </a:solidFill>
              </a:defRPr>
            </a:lvl8pPr>
            <a:lvl9pPr lvl="8">
              <a:spcBef>
                <a:spcPts val="0"/>
              </a:spcBef>
              <a:spcAft>
                <a:spcPts val="0"/>
              </a:spcAft>
              <a:buClr>
                <a:schemeClr val="dk1"/>
              </a:buClr>
              <a:buSzPts val="1400"/>
              <a:buFont typeface="Arial"/>
              <a:buNone/>
              <a:defRPr sz="2400">
                <a:solidFill>
                  <a:schemeClr val="dk1"/>
                </a:solidFill>
              </a:defRPr>
            </a:lvl9pPr>
          </a:lstStyle>
          <a:p>
            <a:endParaRPr/>
          </a:p>
        </p:txBody>
      </p:sp>
      <p:sp>
        <p:nvSpPr>
          <p:cNvPr id="90" name="Google Shape;90;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91" name="Google Shape;9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Arial"/>
              <a:buNone/>
              <a:defRPr sz="4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4800">
                <a:solidFill>
                  <a:schemeClr val="dk1"/>
                </a:solidFill>
              </a:defRPr>
            </a:lvl2pPr>
            <a:lvl3pPr lvl="2">
              <a:spcBef>
                <a:spcPts val="0"/>
              </a:spcBef>
              <a:spcAft>
                <a:spcPts val="0"/>
              </a:spcAft>
              <a:buClr>
                <a:schemeClr val="dk1"/>
              </a:buClr>
              <a:buSzPts val="1400"/>
              <a:buFont typeface="Arial"/>
              <a:buNone/>
              <a:defRPr sz="4800">
                <a:solidFill>
                  <a:schemeClr val="dk1"/>
                </a:solidFill>
              </a:defRPr>
            </a:lvl3pPr>
            <a:lvl4pPr lvl="3">
              <a:spcBef>
                <a:spcPts val="0"/>
              </a:spcBef>
              <a:spcAft>
                <a:spcPts val="0"/>
              </a:spcAft>
              <a:buClr>
                <a:schemeClr val="dk1"/>
              </a:buClr>
              <a:buSzPts val="1400"/>
              <a:buFont typeface="Arial"/>
              <a:buNone/>
              <a:defRPr sz="4800">
                <a:solidFill>
                  <a:schemeClr val="dk1"/>
                </a:solidFill>
              </a:defRPr>
            </a:lvl4pPr>
            <a:lvl5pPr lvl="4">
              <a:spcBef>
                <a:spcPts val="0"/>
              </a:spcBef>
              <a:spcAft>
                <a:spcPts val="0"/>
              </a:spcAft>
              <a:buClr>
                <a:schemeClr val="dk1"/>
              </a:buClr>
              <a:buSzPts val="1400"/>
              <a:buFont typeface="Arial"/>
              <a:buNone/>
              <a:defRPr sz="4800">
                <a:solidFill>
                  <a:schemeClr val="dk1"/>
                </a:solidFill>
              </a:defRPr>
            </a:lvl5pPr>
            <a:lvl6pPr lvl="5">
              <a:spcBef>
                <a:spcPts val="0"/>
              </a:spcBef>
              <a:spcAft>
                <a:spcPts val="0"/>
              </a:spcAft>
              <a:buClr>
                <a:schemeClr val="dk1"/>
              </a:buClr>
              <a:buSzPts val="1400"/>
              <a:buFont typeface="Arial"/>
              <a:buNone/>
              <a:defRPr sz="4800">
                <a:solidFill>
                  <a:schemeClr val="dk1"/>
                </a:solidFill>
              </a:defRPr>
            </a:lvl6pPr>
            <a:lvl7pPr lvl="6">
              <a:spcBef>
                <a:spcPts val="0"/>
              </a:spcBef>
              <a:spcAft>
                <a:spcPts val="0"/>
              </a:spcAft>
              <a:buClr>
                <a:schemeClr val="dk1"/>
              </a:buClr>
              <a:buSzPts val="1400"/>
              <a:buFont typeface="Arial"/>
              <a:buNone/>
              <a:defRPr sz="4800">
                <a:solidFill>
                  <a:schemeClr val="dk1"/>
                </a:solidFill>
              </a:defRPr>
            </a:lvl7pPr>
            <a:lvl8pPr lvl="7">
              <a:spcBef>
                <a:spcPts val="0"/>
              </a:spcBef>
              <a:spcAft>
                <a:spcPts val="0"/>
              </a:spcAft>
              <a:buClr>
                <a:schemeClr val="dk1"/>
              </a:buClr>
              <a:buSzPts val="1400"/>
              <a:buFont typeface="Arial"/>
              <a:buNone/>
              <a:defRPr sz="4800">
                <a:solidFill>
                  <a:schemeClr val="dk1"/>
                </a:solidFill>
              </a:defRPr>
            </a:lvl8pPr>
            <a:lvl9pPr lvl="8">
              <a:spcBef>
                <a:spcPts val="0"/>
              </a:spcBef>
              <a:spcAft>
                <a:spcPts val="0"/>
              </a:spcAft>
              <a:buClr>
                <a:schemeClr val="dk1"/>
              </a:buClr>
              <a:buSzPts val="1400"/>
              <a:buFont typeface="Arial"/>
              <a:buNone/>
              <a:defRPr sz="4800">
                <a:solidFill>
                  <a:schemeClr val="dk1"/>
                </a:solidFill>
              </a:defRPr>
            </a:lvl9pPr>
          </a:lstStyle>
          <a:p>
            <a:endParaRPr/>
          </a:p>
        </p:txBody>
      </p:sp>
      <p:sp>
        <p:nvSpPr>
          <p:cNvPr id="94" name="Google Shape;94;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5"/>
        <p:cNvGrpSpPr/>
        <p:nvPr/>
      </p:nvGrpSpPr>
      <p:grpSpPr>
        <a:xfrm>
          <a:off x="0" y="0"/>
          <a:ext cx="0" cy="0"/>
          <a:chOff x="0" y="0"/>
          <a:chExt cx="0" cy="0"/>
        </a:xfrm>
      </p:grpSpPr>
      <p:sp>
        <p:nvSpPr>
          <p:cNvPr id="96" name="Google Shape;96;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400"/>
              <a:buFont typeface="Arial"/>
              <a:buNone/>
              <a:defRPr sz="42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1400"/>
              <a:buFont typeface="Arial"/>
              <a:buNone/>
              <a:defRPr sz="4200">
                <a:solidFill>
                  <a:schemeClr val="dk1"/>
                </a:solidFill>
              </a:defRPr>
            </a:lvl2pPr>
            <a:lvl3pPr lvl="2" algn="ctr">
              <a:spcBef>
                <a:spcPts val="0"/>
              </a:spcBef>
              <a:spcAft>
                <a:spcPts val="0"/>
              </a:spcAft>
              <a:buClr>
                <a:schemeClr val="dk1"/>
              </a:buClr>
              <a:buSzPts val="1400"/>
              <a:buFont typeface="Arial"/>
              <a:buNone/>
              <a:defRPr sz="4200">
                <a:solidFill>
                  <a:schemeClr val="dk1"/>
                </a:solidFill>
              </a:defRPr>
            </a:lvl3pPr>
            <a:lvl4pPr lvl="3" algn="ctr">
              <a:spcBef>
                <a:spcPts val="0"/>
              </a:spcBef>
              <a:spcAft>
                <a:spcPts val="0"/>
              </a:spcAft>
              <a:buClr>
                <a:schemeClr val="dk1"/>
              </a:buClr>
              <a:buSzPts val="1400"/>
              <a:buFont typeface="Arial"/>
              <a:buNone/>
              <a:defRPr sz="4200">
                <a:solidFill>
                  <a:schemeClr val="dk1"/>
                </a:solidFill>
              </a:defRPr>
            </a:lvl4pPr>
            <a:lvl5pPr lvl="4" algn="ctr">
              <a:spcBef>
                <a:spcPts val="0"/>
              </a:spcBef>
              <a:spcAft>
                <a:spcPts val="0"/>
              </a:spcAft>
              <a:buClr>
                <a:schemeClr val="dk1"/>
              </a:buClr>
              <a:buSzPts val="1400"/>
              <a:buFont typeface="Arial"/>
              <a:buNone/>
              <a:defRPr sz="4200">
                <a:solidFill>
                  <a:schemeClr val="dk1"/>
                </a:solidFill>
              </a:defRPr>
            </a:lvl5pPr>
            <a:lvl6pPr lvl="5" algn="ctr">
              <a:spcBef>
                <a:spcPts val="0"/>
              </a:spcBef>
              <a:spcAft>
                <a:spcPts val="0"/>
              </a:spcAft>
              <a:buClr>
                <a:schemeClr val="dk1"/>
              </a:buClr>
              <a:buSzPts val="1400"/>
              <a:buFont typeface="Arial"/>
              <a:buNone/>
              <a:defRPr sz="4200">
                <a:solidFill>
                  <a:schemeClr val="dk1"/>
                </a:solidFill>
              </a:defRPr>
            </a:lvl6pPr>
            <a:lvl7pPr lvl="6" algn="ctr">
              <a:spcBef>
                <a:spcPts val="0"/>
              </a:spcBef>
              <a:spcAft>
                <a:spcPts val="0"/>
              </a:spcAft>
              <a:buClr>
                <a:schemeClr val="dk1"/>
              </a:buClr>
              <a:buSzPts val="1400"/>
              <a:buFont typeface="Arial"/>
              <a:buNone/>
              <a:defRPr sz="4200">
                <a:solidFill>
                  <a:schemeClr val="dk1"/>
                </a:solidFill>
              </a:defRPr>
            </a:lvl7pPr>
            <a:lvl8pPr lvl="7" algn="ctr">
              <a:spcBef>
                <a:spcPts val="0"/>
              </a:spcBef>
              <a:spcAft>
                <a:spcPts val="0"/>
              </a:spcAft>
              <a:buClr>
                <a:schemeClr val="dk1"/>
              </a:buClr>
              <a:buSzPts val="1400"/>
              <a:buFont typeface="Arial"/>
              <a:buNone/>
              <a:defRPr sz="4200">
                <a:solidFill>
                  <a:schemeClr val="dk1"/>
                </a:solidFill>
              </a:defRPr>
            </a:lvl8pPr>
            <a:lvl9pPr lvl="8" algn="ctr">
              <a:spcBef>
                <a:spcPts val="0"/>
              </a:spcBef>
              <a:spcAft>
                <a:spcPts val="0"/>
              </a:spcAft>
              <a:buClr>
                <a:schemeClr val="dk1"/>
              </a:buClr>
              <a:buSzPts val="1400"/>
              <a:buFont typeface="Arial"/>
              <a:buNone/>
              <a:defRPr sz="4200">
                <a:solidFill>
                  <a:schemeClr val="dk1"/>
                </a:solidFill>
              </a:defRPr>
            </a:lvl9pPr>
          </a:lstStyle>
          <a:p>
            <a:endParaRPr/>
          </a:p>
        </p:txBody>
      </p:sp>
      <p:sp>
        <p:nvSpPr>
          <p:cNvPr id="98" name="Google Shape;98;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18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9pPr>
          </a:lstStyle>
          <a:p>
            <a:endParaRPr/>
          </a:p>
        </p:txBody>
      </p:sp>
      <p:sp>
        <p:nvSpPr>
          <p:cNvPr id="99" name="Google Shape;99;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0" name="Google Shape;10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1"/>
        <p:cNvGrpSpPr/>
        <p:nvPr/>
      </p:nvGrpSpPr>
      <p:grpSpPr>
        <a:xfrm>
          <a:off x="0" y="0"/>
          <a:ext cx="0" cy="0"/>
          <a:chOff x="0" y="0"/>
          <a:chExt cx="0" cy="0"/>
        </a:xfrm>
      </p:grpSpPr>
      <p:sp>
        <p:nvSpPr>
          <p:cNvPr id="102" name="Google Shape;102;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3" name="Google Shape;10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415290" y="551022"/>
            <a:ext cx="8313420" cy="492443"/>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18" name="Google Shape;18;p3"/>
          <p:cNvSpPr txBox="1">
            <a:spLocks noGrp="1"/>
          </p:cNvSpPr>
          <p:nvPr>
            <p:ph type="body" idx="1"/>
          </p:nvPr>
        </p:nvSpPr>
        <p:spPr>
          <a:xfrm>
            <a:off x="430625" y="1752530"/>
            <a:ext cx="8290560" cy="3099104"/>
          </a:xfrm>
          <a:prstGeom prst="rect">
            <a:avLst/>
          </a:prstGeom>
          <a:noFill/>
          <a:ln>
            <a:noFill/>
          </a:ln>
        </p:spPr>
        <p:txBody>
          <a:bodyPr spcFirstLastPara="1" wrap="square" lIns="91425" tIns="91425" rIns="91425" bIns="91425" anchor="t" anchorCtr="0"/>
          <a:lstStyle>
            <a:lvl1pPr marL="457200" marR="0" lvl="0" indent="-334454" algn="l" rtl="0">
              <a:lnSpc>
                <a:spcPct val="90000"/>
              </a:lnSpc>
              <a:spcBef>
                <a:spcPts val="750"/>
              </a:spcBef>
              <a:spcAft>
                <a:spcPts val="0"/>
              </a:spcAft>
              <a:buClr>
                <a:schemeClr val="dk1"/>
              </a:buClr>
              <a:buSzPts val="1667"/>
              <a:buFont typeface="Trebuchet MS"/>
              <a:buChar char="—"/>
              <a:defRPr sz="1667" b="0" i="0" u="none" strike="noStrike" cap="none">
                <a:solidFill>
                  <a:schemeClr val="dk2"/>
                </a:solidFill>
                <a:latin typeface="Trebuchet MS"/>
                <a:ea typeface="Trebuchet MS"/>
                <a:cs typeface="Trebuchet MS"/>
                <a:sym typeface="Trebuchet MS"/>
              </a:defRPr>
            </a:lvl1pPr>
            <a:lvl2pPr marL="914400" marR="0" lvl="1" indent="-323850" algn="l" rtl="0">
              <a:lnSpc>
                <a:spcPct val="90000"/>
              </a:lnSpc>
              <a:spcBef>
                <a:spcPts val="750"/>
              </a:spcBef>
              <a:spcAft>
                <a:spcPts val="0"/>
              </a:spcAft>
              <a:buClr>
                <a:schemeClr val="dk1"/>
              </a:buClr>
              <a:buSzPts val="1500"/>
              <a:buFont typeface="Trebuchet MS"/>
              <a:buChar char="—"/>
              <a:defRPr sz="1500" b="0" i="0" u="none" strike="noStrike" cap="none">
                <a:solidFill>
                  <a:schemeClr val="dk2"/>
                </a:solidFill>
                <a:latin typeface="Trebuchet MS"/>
                <a:ea typeface="Trebuchet MS"/>
                <a:cs typeface="Trebuchet MS"/>
                <a:sym typeface="Trebuchet MS"/>
              </a:defRPr>
            </a:lvl2pPr>
            <a:lvl3pPr marL="1371600" marR="0" lvl="2" indent="-313245" algn="l" rtl="0">
              <a:lnSpc>
                <a:spcPct val="90000"/>
              </a:lnSpc>
              <a:spcBef>
                <a:spcPts val="750"/>
              </a:spcBef>
              <a:spcAft>
                <a:spcPts val="0"/>
              </a:spcAft>
              <a:buClr>
                <a:schemeClr val="dk1"/>
              </a:buClr>
              <a:buSzPts val="1333"/>
              <a:buFont typeface="Trebuchet MS"/>
              <a:buChar char="—"/>
              <a:defRPr sz="1333" b="0" i="0" u="none" strike="noStrike" cap="none">
                <a:solidFill>
                  <a:schemeClr val="dk2"/>
                </a:solidFill>
                <a:latin typeface="Trebuchet MS"/>
                <a:ea typeface="Trebuchet MS"/>
                <a:cs typeface="Trebuchet MS"/>
                <a:sym typeface="Trebuchet MS"/>
              </a:defRPr>
            </a:lvl3pPr>
            <a:lvl4pPr marL="1828800" marR="0" lvl="3" indent="-323850" algn="l" rtl="0">
              <a:lnSpc>
                <a:spcPct val="100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dirty="0"/>
          </a:p>
        </p:txBody>
      </p:sp>
      <p:sp>
        <p:nvSpPr>
          <p:cNvPr id="19" name="Google Shape;19;p3"/>
          <p:cNvSpPr txBox="1">
            <a:spLocks noGrp="1"/>
          </p:cNvSpPr>
          <p:nvPr>
            <p:ph type="body" idx="2"/>
          </p:nvPr>
        </p:nvSpPr>
        <p:spPr>
          <a:xfrm>
            <a:off x="415290" y="986111"/>
            <a:ext cx="8313420" cy="437886"/>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750"/>
              </a:spcBef>
              <a:spcAft>
                <a:spcPts val="0"/>
              </a:spcAft>
              <a:buClr>
                <a:schemeClr val="dk1"/>
              </a:buClr>
              <a:buSzPts val="14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750"/>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67"/>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4"/>
        <p:cNvGrpSpPr/>
        <p:nvPr/>
      </p:nvGrpSpPr>
      <p:grpSpPr>
        <a:xfrm>
          <a:off x="0" y="0"/>
          <a:ext cx="0" cy="0"/>
          <a:chOff x="0" y="0"/>
          <a:chExt cx="0" cy="0"/>
        </a:xfrm>
      </p:grpSpPr>
      <p:sp>
        <p:nvSpPr>
          <p:cNvPr id="105" name="Google Shape;105;p24"/>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400"/>
              <a:buFont typeface="Arial"/>
              <a:buNone/>
              <a:defRPr sz="120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1400"/>
              <a:buFont typeface="Arial"/>
              <a:buNone/>
              <a:defRPr sz="12000">
                <a:solidFill>
                  <a:schemeClr val="dk1"/>
                </a:solidFill>
              </a:defRPr>
            </a:lvl2pPr>
            <a:lvl3pPr lvl="2" algn="ctr">
              <a:spcBef>
                <a:spcPts val="0"/>
              </a:spcBef>
              <a:spcAft>
                <a:spcPts val="0"/>
              </a:spcAft>
              <a:buClr>
                <a:schemeClr val="dk1"/>
              </a:buClr>
              <a:buSzPts val="1400"/>
              <a:buFont typeface="Arial"/>
              <a:buNone/>
              <a:defRPr sz="12000">
                <a:solidFill>
                  <a:schemeClr val="dk1"/>
                </a:solidFill>
              </a:defRPr>
            </a:lvl3pPr>
            <a:lvl4pPr lvl="3" algn="ctr">
              <a:spcBef>
                <a:spcPts val="0"/>
              </a:spcBef>
              <a:spcAft>
                <a:spcPts val="0"/>
              </a:spcAft>
              <a:buClr>
                <a:schemeClr val="dk1"/>
              </a:buClr>
              <a:buSzPts val="1400"/>
              <a:buFont typeface="Arial"/>
              <a:buNone/>
              <a:defRPr sz="12000">
                <a:solidFill>
                  <a:schemeClr val="dk1"/>
                </a:solidFill>
              </a:defRPr>
            </a:lvl4pPr>
            <a:lvl5pPr lvl="4" algn="ctr">
              <a:spcBef>
                <a:spcPts val="0"/>
              </a:spcBef>
              <a:spcAft>
                <a:spcPts val="0"/>
              </a:spcAft>
              <a:buClr>
                <a:schemeClr val="dk1"/>
              </a:buClr>
              <a:buSzPts val="1400"/>
              <a:buFont typeface="Arial"/>
              <a:buNone/>
              <a:defRPr sz="12000">
                <a:solidFill>
                  <a:schemeClr val="dk1"/>
                </a:solidFill>
              </a:defRPr>
            </a:lvl5pPr>
            <a:lvl6pPr lvl="5" algn="ctr">
              <a:spcBef>
                <a:spcPts val="0"/>
              </a:spcBef>
              <a:spcAft>
                <a:spcPts val="0"/>
              </a:spcAft>
              <a:buClr>
                <a:schemeClr val="dk1"/>
              </a:buClr>
              <a:buSzPts val="1400"/>
              <a:buFont typeface="Arial"/>
              <a:buNone/>
              <a:defRPr sz="12000">
                <a:solidFill>
                  <a:schemeClr val="dk1"/>
                </a:solidFill>
              </a:defRPr>
            </a:lvl6pPr>
            <a:lvl7pPr lvl="6" algn="ctr">
              <a:spcBef>
                <a:spcPts val="0"/>
              </a:spcBef>
              <a:spcAft>
                <a:spcPts val="0"/>
              </a:spcAft>
              <a:buClr>
                <a:schemeClr val="dk1"/>
              </a:buClr>
              <a:buSzPts val="1400"/>
              <a:buFont typeface="Arial"/>
              <a:buNone/>
              <a:defRPr sz="12000">
                <a:solidFill>
                  <a:schemeClr val="dk1"/>
                </a:solidFill>
              </a:defRPr>
            </a:lvl7pPr>
            <a:lvl8pPr lvl="7" algn="ctr">
              <a:spcBef>
                <a:spcPts val="0"/>
              </a:spcBef>
              <a:spcAft>
                <a:spcPts val="0"/>
              </a:spcAft>
              <a:buClr>
                <a:schemeClr val="dk1"/>
              </a:buClr>
              <a:buSzPts val="1400"/>
              <a:buFont typeface="Arial"/>
              <a:buNone/>
              <a:defRPr sz="12000">
                <a:solidFill>
                  <a:schemeClr val="dk1"/>
                </a:solidFill>
              </a:defRPr>
            </a:lvl8pPr>
            <a:lvl9pPr lvl="8" algn="ctr">
              <a:spcBef>
                <a:spcPts val="0"/>
              </a:spcBef>
              <a:spcAft>
                <a:spcPts val="0"/>
              </a:spcAft>
              <a:buClr>
                <a:schemeClr val="dk1"/>
              </a:buClr>
              <a:buSzPts val="1400"/>
              <a:buFont typeface="Arial"/>
              <a:buNone/>
              <a:defRPr sz="12000">
                <a:solidFill>
                  <a:schemeClr val="dk1"/>
                </a:solidFill>
              </a:defRPr>
            </a:lvl9pPr>
          </a:lstStyle>
          <a:p>
            <a:endParaRPr/>
          </a:p>
        </p:txBody>
      </p:sp>
      <p:sp>
        <p:nvSpPr>
          <p:cNvPr id="106" name="Google Shape;106;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7" name="Google Shape;10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sp>
        <p:nvSpPr>
          <p:cNvPr id="109" name="Google Shape;10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and Segue">
  <p:cSld name="Quote and Segue">
    <p:bg>
      <p:bgPr>
        <a:gradFill>
          <a:gsLst>
            <a:gs pos="0">
              <a:srgbClr val="7030A0"/>
            </a:gs>
            <a:gs pos="100000">
              <a:schemeClr val="bg1"/>
            </a:gs>
          </a:gsLst>
          <a:lin ang="5400000" scaled="0"/>
        </a:gradFill>
        <a:effectLst/>
      </p:bgPr>
    </p:bg>
    <p:spTree>
      <p:nvGrpSpPr>
        <p:cNvPr id="1" name="Shape 22"/>
        <p:cNvGrpSpPr/>
        <p:nvPr/>
      </p:nvGrpSpPr>
      <p:grpSpPr>
        <a:xfrm>
          <a:off x="0" y="0"/>
          <a:ext cx="0" cy="0"/>
          <a:chOff x="0" y="0"/>
          <a:chExt cx="0" cy="0"/>
        </a:xfrm>
      </p:grpSpPr>
      <p:sp>
        <p:nvSpPr>
          <p:cNvPr id="23" name="Google Shape;23;p5"/>
          <p:cNvSpPr/>
          <p:nvPr/>
        </p:nvSpPr>
        <p:spPr>
          <a:xfrm>
            <a:off x="0" y="0"/>
            <a:ext cx="9144000" cy="5143500"/>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06448766"/>
      </p:ext>
    </p:extLst>
  </p:cSld>
  <p:clrMapOvr>
    <a:masterClrMapping/>
  </p:clrMapOvr>
  <p:transition spd="med">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AD797A-FDA2-4E9C-BE85-BF59A020445F}"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B20FB-EC85-4FB1-B6A4-5F93CD205382}" type="slidenum">
              <a:rPr lang="en-US" smtClean="0"/>
              <a:t>‹#›</a:t>
            </a:fld>
            <a:endParaRPr lang="en-US"/>
          </a:p>
        </p:txBody>
      </p:sp>
    </p:spTree>
    <p:extLst>
      <p:ext uri="{BB962C8B-B14F-4D97-AF65-F5344CB8AC3E}">
        <p14:creationId xmlns:p14="http://schemas.microsoft.com/office/powerpoint/2010/main" val="32246321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27"/>
        <p:cNvGrpSpPr/>
        <p:nvPr/>
      </p:nvGrpSpPr>
      <p:grpSpPr>
        <a:xfrm>
          <a:off x="0" y="0"/>
          <a:ext cx="0" cy="0"/>
          <a:chOff x="0" y="0"/>
          <a:chExt cx="0" cy="0"/>
        </a:xfrm>
      </p:grpSpPr>
      <p:sp>
        <p:nvSpPr>
          <p:cNvPr id="28" name="Google Shape;28;p6"/>
          <p:cNvSpPr/>
          <p:nvPr/>
        </p:nvSpPr>
        <p:spPr>
          <a:xfrm>
            <a:off x="0" y="0"/>
            <a:ext cx="9144000" cy="51435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31" name="Google Shape;31;p6"/>
          <p:cNvSpPr/>
          <p:nvPr/>
        </p:nvSpPr>
        <p:spPr>
          <a:xfrm>
            <a:off x="0" y="0"/>
            <a:ext cx="9144000" cy="5143500"/>
          </a:xfrm>
          <a:prstGeom prst="rect">
            <a:avLst/>
          </a:prstGeom>
          <a:gradFill>
            <a:gsLst>
              <a:gs pos="0">
                <a:srgbClr val="7030A0"/>
              </a:gs>
              <a:gs pos="100000">
                <a:schemeClr val="bg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32" name="Google Shape;32;p6"/>
          <p:cNvSpPr txBox="1">
            <a:spLocks noGrp="1"/>
          </p:cNvSpPr>
          <p:nvPr>
            <p:ph type="title"/>
          </p:nvPr>
        </p:nvSpPr>
        <p:spPr>
          <a:xfrm>
            <a:off x="415290" y="2325529"/>
            <a:ext cx="8313420" cy="492443"/>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lt1"/>
              </a:buClr>
              <a:buSzPts val="1400"/>
              <a:buFont typeface="Trebuchet MS"/>
              <a:buNone/>
              <a:defRPr sz="30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602448425"/>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0"/>
        <p:cNvGrpSpPr/>
        <p:nvPr/>
      </p:nvGrpSpPr>
      <p:grpSpPr>
        <a:xfrm>
          <a:off x="0" y="0"/>
          <a:ext cx="0" cy="0"/>
          <a:chOff x="0" y="0"/>
          <a:chExt cx="0" cy="0"/>
        </a:xfrm>
      </p:grpSpPr>
      <p:sp>
        <p:nvSpPr>
          <p:cNvPr id="21" name="Google Shape;21;p4"/>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and Segue">
  <p:cSld name="Quote and Segue">
    <p:bg>
      <p:bgPr>
        <a:gradFill>
          <a:gsLst>
            <a:gs pos="0">
              <a:srgbClr val="7030A0"/>
            </a:gs>
            <a:gs pos="100000">
              <a:schemeClr val="bg1"/>
            </a:gs>
          </a:gsLst>
          <a:lin ang="5400000" scaled="0"/>
        </a:gradFill>
        <a:effectLst/>
      </p:bgPr>
    </p:bg>
    <p:spTree>
      <p:nvGrpSpPr>
        <p:cNvPr id="1" name="Shape 22"/>
        <p:cNvGrpSpPr/>
        <p:nvPr/>
      </p:nvGrpSpPr>
      <p:grpSpPr>
        <a:xfrm>
          <a:off x="0" y="0"/>
          <a:ext cx="0" cy="0"/>
          <a:chOff x="0" y="0"/>
          <a:chExt cx="0" cy="0"/>
        </a:xfrm>
      </p:grpSpPr>
      <p:sp>
        <p:nvSpPr>
          <p:cNvPr id="23" name="Google Shape;23;p5"/>
          <p:cNvSpPr/>
          <p:nvPr/>
        </p:nvSpPr>
        <p:spPr>
          <a:xfrm>
            <a:off x="0" y="0"/>
            <a:ext cx="9144000" cy="5143500"/>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415290" y="551022"/>
            <a:ext cx="8313420" cy="492443"/>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48" name="Google Shape;48;p10"/>
          <p:cNvSpPr txBox="1">
            <a:spLocks noGrp="1"/>
          </p:cNvSpPr>
          <p:nvPr>
            <p:ph type="body" idx="1"/>
          </p:nvPr>
        </p:nvSpPr>
        <p:spPr>
          <a:xfrm>
            <a:off x="430625" y="1752530"/>
            <a:ext cx="8290560" cy="3099104"/>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1667"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750"/>
              </a:spcBef>
              <a:spcAft>
                <a:spcPts val="0"/>
              </a:spcAft>
              <a:buClr>
                <a:schemeClr val="dk1"/>
              </a:buClr>
              <a:buSzPts val="1400"/>
              <a:buFont typeface="Trebuchet MS"/>
              <a:buNone/>
              <a:defRPr sz="1333" b="0" i="0" u="none" strike="noStrike" cap="none">
                <a:solidFill>
                  <a:schemeClr val="dk2"/>
                </a:solidFill>
                <a:latin typeface="Trebuchet MS"/>
                <a:ea typeface="Trebuchet MS"/>
                <a:cs typeface="Trebuchet MS"/>
                <a:sym typeface="Trebuchet MS"/>
              </a:defRPr>
            </a:lvl3pPr>
            <a:lvl4pPr marL="1828800" marR="0" lvl="3" indent="-323850" algn="l" rtl="0">
              <a:lnSpc>
                <a:spcPct val="100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49" name="Google Shape;49;p10"/>
          <p:cNvSpPr txBox="1">
            <a:spLocks noGrp="1"/>
          </p:cNvSpPr>
          <p:nvPr>
            <p:ph type="body" idx="2"/>
          </p:nvPr>
        </p:nvSpPr>
        <p:spPr>
          <a:xfrm>
            <a:off x="415290" y="986111"/>
            <a:ext cx="8313420" cy="437886"/>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750"/>
              </a:spcBef>
              <a:spcAft>
                <a:spcPts val="0"/>
              </a:spcAft>
              <a:buClr>
                <a:schemeClr val="dk1"/>
              </a:buClr>
              <a:buSzPts val="14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750"/>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67"/>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50" name="Google Shape;50;p10"/>
          <p:cNvSpPr/>
          <p:nvPr/>
        </p:nvSpPr>
        <p:spPr>
          <a:xfrm>
            <a:off x="5874774" y="4818098"/>
            <a:ext cx="2302388" cy="206785"/>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667"/>
              <a:buFont typeface="Trebuchet MS"/>
              <a:buNone/>
            </a:pPr>
            <a:r>
              <a:rPr lang="en-US" sz="667"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51"/>
        <p:cNvGrpSpPr/>
        <p:nvPr/>
      </p:nvGrpSpPr>
      <p:grpSpPr>
        <a:xfrm>
          <a:off x="0" y="0"/>
          <a:ext cx="0" cy="0"/>
          <a:chOff x="0" y="0"/>
          <a:chExt cx="0" cy="0"/>
        </a:xfrm>
      </p:grpSpPr>
      <p:sp>
        <p:nvSpPr>
          <p:cNvPr id="52" name="Google Shape;52;p11"/>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53" name="Google Shape;53;p11"/>
          <p:cNvSpPr txBox="1">
            <a:spLocks noGrp="1"/>
          </p:cNvSpPr>
          <p:nvPr>
            <p:ph type="title"/>
          </p:nvPr>
        </p:nvSpPr>
        <p:spPr>
          <a:xfrm>
            <a:off x="415290" y="527939"/>
            <a:ext cx="4935098" cy="515526"/>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54" name="Google Shape;54;p11"/>
          <p:cNvSpPr txBox="1">
            <a:spLocks noGrp="1"/>
          </p:cNvSpPr>
          <p:nvPr>
            <p:ph type="body" idx="1"/>
          </p:nvPr>
        </p:nvSpPr>
        <p:spPr>
          <a:xfrm>
            <a:off x="426720" y="1752529"/>
            <a:ext cx="4921528" cy="307813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1667"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3pPr>
            <a:lvl4pPr marL="1828800" marR="0" lvl="3" indent="-323850" algn="l" rtl="0">
              <a:lnSpc>
                <a:spcPct val="100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55" name="Google Shape;55;p11"/>
          <p:cNvSpPr txBox="1">
            <a:spLocks noGrp="1"/>
          </p:cNvSpPr>
          <p:nvPr>
            <p:ph type="body" idx="2"/>
          </p:nvPr>
        </p:nvSpPr>
        <p:spPr>
          <a:xfrm>
            <a:off x="415290" y="986111"/>
            <a:ext cx="4935098" cy="437886"/>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750"/>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67"/>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56"/>
        <p:cNvGrpSpPr/>
        <p:nvPr/>
      </p:nvGrpSpPr>
      <p:grpSpPr>
        <a:xfrm>
          <a:off x="0" y="0"/>
          <a:ext cx="0" cy="0"/>
          <a:chOff x="0" y="0"/>
          <a:chExt cx="0" cy="0"/>
        </a:xfrm>
      </p:grpSpPr>
      <p:sp>
        <p:nvSpPr>
          <p:cNvPr id="57" name="Google Shape;57;p12"/>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58" name="Google Shape;58;p12"/>
          <p:cNvSpPr txBox="1">
            <a:spLocks noGrp="1"/>
          </p:cNvSpPr>
          <p:nvPr>
            <p:ph type="title"/>
          </p:nvPr>
        </p:nvSpPr>
        <p:spPr>
          <a:xfrm>
            <a:off x="1294581" y="4460526"/>
            <a:ext cx="6554838" cy="30777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1400"/>
              <a:buFont typeface="Trebuchet MS"/>
              <a:buNone/>
              <a:defRPr sz="1667"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pic>
        <p:nvPicPr>
          <p:cNvPr id="59" name="Google Shape;59;p12"/>
          <p:cNvPicPr preferRelativeResize="0"/>
          <p:nvPr/>
        </p:nvPicPr>
        <p:blipFill rotWithShape="1">
          <a:blip r:embed="rId2">
            <a:alphaModFix/>
          </a:blip>
          <a:srcRect/>
          <a:stretch/>
        </p:blipFill>
        <p:spPr>
          <a:xfrm>
            <a:off x="1427726" y="4285105"/>
            <a:ext cx="6268896" cy="86729"/>
          </a:xfrm>
          <a:prstGeom prst="rect">
            <a:avLst/>
          </a:prstGeom>
          <a:noFill/>
          <a:ln>
            <a:noFill/>
          </a:ln>
        </p:spPr>
      </p:pic>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60"/>
        <p:cNvGrpSpPr/>
        <p:nvPr/>
      </p:nvGrpSpPr>
      <p:grpSpPr>
        <a:xfrm>
          <a:off x="0" y="0"/>
          <a:ext cx="0" cy="0"/>
          <a:chOff x="0" y="0"/>
          <a:chExt cx="0" cy="0"/>
        </a:xfrm>
      </p:grpSpPr>
      <p:sp>
        <p:nvSpPr>
          <p:cNvPr id="61" name="Google Shape;61;p13"/>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62" name="Google Shape;62;p13"/>
          <p:cNvSpPr txBox="1">
            <a:spLocks noGrp="1"/>
          </p:cNvSpPr>
          <p:nvPr>
            <p:ph type="title"/>
          </p:nvPr>
        </p:nvSpPr>
        <p:spPr>
          <a:xfrm>
            <a:off x="415290" y="4307895"/>
            <a:ext cx="8313420" cy="446276"/>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1400"/>
              <a:buFont typeface="Trebuchet MS"/>
              <a:buNone/>
              <a:defRPr sz="2667"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Quote and Segue">
  <p:cSld name="1_Quote and Segue">
    <p:spTree>
      <p:nvGrpSpPr>
        <p:cNvPr id="1" name="Shape 63"/>
        <p:cNvGrpSpPr/>
        <p:nvPr/>
      </p:nvGrpSpPr>
      <p:grpSpPr>
        <a:xfrm>
          <a:off x="0" y="0"/>
          <a:ext cx="0" cy="0"/>
          <a:chOff x="0" y="0"/>
          <a:chExt cx="0" cy="0"/>
        </a:xfrm>
      </p:grpSpPr>
      <p:sp>
        <p:nvSpPr>
          <p:cNvPr id="64" name="Google Shape;64;p14"/>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66" name="Google Shape;66;p14"/>
          <p:cNvSpPr/>
          <p:nvPr userDrawn="1"/>
        </p:nvSpPr>
        <p:spPr>
          <a:xfrm rot="10800000">
            <a:off x="0" y="1274323"/>
            <a:ext cx="9144000" cy="5143500"/>
          </a:xfrm>
          <a:prstGeom prst="rect">
            <a:avLst/>
          </a:prstGeom>
          <a:gradFill>
            <a:gsLst>
              <a:gs pos="0">
                <a:schemeClr val="lt1"/>
              </a:gs>
              <a:gs pos="40000">
                <a:schemeClr val="lt1"/>
              </a:gs>
              <a:gs pos="100000">
                <a:srgbClr val="FFFFFF">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67" name="Google Shape;67;p14"/>
          <p:cNvSpPr/>
          <p:nvPr userDrawn="1"/>
        </p:nvSpPr>
        <p:spPr>
          <a:xfrm rot="10800000">
            <a:off x="2" y="14589"/>
            <a:ext cx="9144000" cy="5143500"/>
          </a:xfrm>
          <a:prstGeom prst="rect">
            <a:avLst/>
          </a:prstGeom>
          <a:gradFill>
            <a:gsLst>
              <a:gs pos="0">
                <a:schemeClr val="lt1"/>
              </a:gs>
              <a:gs pos="100000">
                <a:srgbClr val="FFFFFF">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6453" y="544610"/>
            <a:ext cx="8311096" cy="492443"/>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31169" y="1668640"/>
            <a:ext cx="8290776" cy="3256706"/>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1667"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750"/>
              </a:spcBef>
              <a:spcAft>
                <a:spcPts val="0"/>
              </a:spcAft>
              <a:buClr>
                <a:schemeClr val="dk1"/>
              </a:buClr>
              <a:buSzPts val="1400"/>
              <a:buFont typeface="Trebuchet MS"/>
              <a:buNone/>
              <a:defRPr sz="1333" b="0" i="0" u="none" strike="noStrike" cap="none">
                <a:solidFill>
                  <a:schemeClr val="dk2"/>
                </a:solidFill>
                <a:latin typeface="Trebuchet MS"/>
                <a:ea typeface="Trebuchet MS"/>
                <a:cs typeface="Trebuchet MS"/>
                <a:sym typeface="Trebuchet MS"/>
              </a:defRPr>
            </a:lvl3pPr>
            <a:lvl4pPr marL="1828800" marR="0" lvl="3" indent="-334454" algn="l" rtl="0">
              <a:lnSpc>
                <a:spcPct val="100000"/>
              </a:lnSpc>
              <a:spcBef>
                <a:spcPts val="750"/>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6" r:id="rId5"/>
    <p:sldLayoutId id="2147483657" r:id="rId6"/>
    <p:sldLayoutId id="2147483658" r:id="rId7"/>
    <p:sldLayoutId id="2147483659" r:id="rId8"/>
    <p:sldLayoutId id="2147483660" r:id="rId9"/>
    <p:sldLayoutId id="2147483673" r:id="rId10"/>
    <p:sldLayoutId id="2147483677" r:id="rId11"/>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70" name="Google Shape;70;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4" r:id="rId11"/>
    <p:sldLayoutId id="2147483675"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hyperlink" Target="http://www.worth1000.com/" TargetMode="Externa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homepages.inf.ed.ac.uk/csutton/publications/crftut-fnt.pdf"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homepages.inf.ed.ac.uk/csutton/publications/crftut-fnt.pdf" TargetMode="Externa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hyperlink" Target="https://keras.io/" TargetMode="Externa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hyperlink" Target="http://cs224d.stanford.edu/syllabus.html" TargetMode="External"/><Relationship Id="rId2" Type="http://schemas.openxmlformats.org/officeDocument/2006/relationships/notesSlide" Target="../notesSlides/notesSlide41.xml"/><Relationship Id="rId1" Type="http://schemas.openxmlformats.org/officeDocument/2006/relationships/slideLayout" Target="../slideLayouts/slideLayout10.xml"/><Relationship Id="rId6" Type="http://schemas.openxmlformats.org/officeDocument/2006/relationships/hyperlink" Target="https://www.tensorflow.org/versions/r0.8/tutorials/index.html" TargetMode="External"/><Relationship Id="rId5" Type="http://schemas.openxmlformats.org/officeDocument/2006/relationships/hyperlink" Target="http://www.iro.umontreal.ca/~bengioy/dlbook/" TargetMode="External"/><Relationship Id="rId4" Type="http://schemas.openxmlformats.org/officeDocument/2006/relationships/hyperlink" Target="https://www.coursera.org/course/neuralnet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cis.ctsi.mcw.edu/nlp/" TargetMode="External"/><Relationship Id="rId2" Type="http://schemas.openxmlformats.org/officeDocument/2006/relationships/hyperlink" Target="https://cis.ctsi.mcw.edu/deid/" TargetMode="External"/><Relationship Id="rId1" Type="http://schemas.openxmlformats.org/officeDocument/2006/relationships/slideLayout" Target="../slideLayouts/slideLayout10.xml"/><Relationship Id="rId5" Type="http://schemas.openxmlformats.org/officeDocument/2006/relationships/hyperlink" Target="https://github.com/jayurbain/ctsi-mcw-deid-service" TargetMode="External"/><Relationship Id="rId4" Type="http://schemas.openxmlformats.org/officeDocument/2006/relationships/hyperlink" Target="https://github.com/jayurbain/machine-learnin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cis.ctsi.mcw.edu/nlp/" TargetMode="External"/><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hyperlink" Target="http://ec2-34-201-103-221.compute-1.amazonaws.com:8080/" TargetMode="External"/><Relationship Id="rId2" Type="http://schemas.openxmlformats.org/officeDocument/2006/relationships/image" Target="../media/image6.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subTitle" idx="1"/>
          </p:nvPr>
        </p:nvSpPr>
        <p:spPr>
          <a:xfrm>
            <a:off x="409143" y="3425289"/>
            <a:ext cx="5047500" cy="307749"/>
          </a:xfrm>
          <a:prstGeom prst="rect">
            <a:avLst/>
          </a:prstGeom>
          <a:noFill/>
          <a:ln>
            <a:noFill/>
          </a:ln>
        </p:spPr>
        <p:txBody>
          <a:bodyPr spcFirstLastPara="1" wrap="square" lIns="76175" tIns="76175" rIns="76175" bIns="76175" anchor="t" anchorCtr="0">
            <a:noAutofit/>
          </a:bodyPr>
          <a:lstStyle/>
          <a:p>
            <a:pPr marL="0" marR="0" lvl="0" indent="0" algn="l" rtl="0">
              <a:lnSpc>
                <a:spcPct val="90000"/>
              </a:lnSpc>
              <a:spcBef>
                <a:spcPts val="0"/>
              </a:spcBef>
              <a:spcAft>
                <a:spcPts val="400"/>
              </a:spcAft>
              <a:buClr>
                <a:schemeClr val="dk1"/>
              </a:buClr>
              <a:buSzPts val="417"/>
              <a:buFont typeface="Trebuchet MS"/>
              <a:buNone/>
            </a:pPr>
            <a:r>
              <a:rPr lang="en-US" dirty="0"/>
              <a:t>Jay Urbain, PhD</a:t>
            </a:r>
          </a:p>
          <a:p>
            <a:pPr marL="0" marR="0" lvl="0" indent="0" algn="l" rtl="0">
              <a:lnSpc>
                <a:spcPct val="90000"/>
              </a:lnSpc>
              <a:spcBef>
                <a:spcPts val="0"/>
              </a:spcBef>
              <a:spcAft>
                <a:spcPts val="400"/>
              </a:spcAft>
              <a:buClr>
                <a:schemeClr val="dk1"/>
              </a:buClr>
              <a:buSzPts val="417"/>
              <a:buFont typeface="Trebuchet MS"/>
              <a:buNone/>
            </a:pPr>
            <a:r>
              <a:rPr lang="en-US" dirty="0"/>
              <a:t>Professor, Electrical Engineering and Computer Science Department</a:t>
            </a:r>
          </a:p>
          <a:p>
            <a:pPr marL="0" marR="0" lvl="0" indent="0" algn="l" rtl="0">
              <a:lnSpc>
                <a:spcPct val="90000"/>
              </a:lnSpc>
              <a:spcBef>
                <a:spcPts val="0"/>
              </a:spcBef>
              <a:spcAft>
                <a:spcPts val="400"/>
              </a:spcAft>
              <a:buClr>
                <a:schemeClr val="dk1"/>
              </a:buClr>
              <a:buSzPts val="417"/>
              <a:buFont typeface="Trebuchet MS"/>
              <a:buNone/>
            </a:pPr>
            <a:r>
              <a:rPr lang="en-US" dirty="0"/>
              <a:t>Milwaukee School of Engineering</a:t>
            </a:r>
          </a:p>
          <a:p>
            <a:pPr marL="0" marR="0" lvl="0" indent="0" algn="l" rtl="0">
              <a:lnSpc>
                <a:spcPct val="90000"/>
              </a:lnSpc>
              <a:spcBef>
                <a:spcPts val="0"/>
              </a:spcBef>
              <a:spcAft>
                <a:spcPts val="400"/>
              </a:spcAft>
              <a:buClr>
                <a:schemeClr val="dk1"/>
              </a:buClr>
              <a:buSzPts val="417"/>
              <a:buFont typeface="Trebuchet MS"/>
              <a:buNone/>
            </a:pPr>
            <a:r>
              <a:rPr lang="en-US" dirty="0" err="1"/>
              <a:t>urbain@msoe.edu</a:t>
            </a:r>
            <a:endParaRPr lang="en-US" dirty="0"/>
          </a:p>
          <a:p>
            <a:pPr marL="0" marR="0" lvl="0" indent="0" algn="l" rtl="0">
              <a:lnSpc>
                <a:spcPct val="90000"/>
              </a:lnSpc>
              <a:spcBef>
                <a:spcPts val="0"/>
              </a:spcBef>
              <a:spcAft>
                <a:spcPts val="400"/>
              </a:spcAft>
              <a:buClr>
                <a:schemeClr val="dk1"/>
              </a:buClr>
              <a:buSzPts val="417"/>
              <a:buFont typeface="Trebuchet MS"/>
              <a:buNone/>
            </a:pPr>
            <a:r>
              <a:rPr lang="en-US" dirty="0"/>
              <a:t>July 2018</a:t>
            </a:r>
            <a:endParaRPr dirty="0"/>
          </a:p>
        </p:txBody>
      </p:sp>
      <p:sp>
        <p:nvSpPr>
          <p:cNvPr id="116" name="Google Shape;116;p26"/>
          <p:cNvSpPr txBox="1">
            <a:spLocks noGrp="1"/>
          </p:cNvSpPr>
          <p:nvPr>
            <p:ph type="title"/>
          </p:nvPr>
        </p:nvSpPr>
        <p:spPr>
          <a:xfrm>
            <a:off x="409142" y="2521701"/>
            <a:ext cx="8294590" cy="819000"/>
          </a:xfrm>
          <a:prstGeom prst="rect">
            <a:avLst/>
          </a:prstGeom>
          <a:noFill/>
          <a:ln>
            <a:noFill/>
          </a:ln>
        </p:spPr>
        <p:txBody>
          <a:bodyPr spcFirstLastPara="1" wrap="square" lIns="76175" tIns="76175" rIns="76175" bIns="76175" anchor="b" anchorCtr="0">
            <a:noAutofit/>
          </a:bodyPr>
          <a:lstStyle/>
          <a:p>
            <a:pPr marL="0" marR="0" lvl="0" indent="0" algn="l" rtl="0">
              <a:lnSpc>
                <a:spcPct val="90000"/>
              </a:lnSpc>
              <a:spcBef>
                <a:spcPts val="0"/>
              </a:spcBef>
              <a:spcAft>
                <a:spcPts val="0"/>
              </a:spcAft>
              <a:buClr>
                <a:schemeClr val="lt2"/>
              </a:buClr>
              <a:buSzPts val="750"/>
              <a:buFont typeface="Trebuchet MS"/>
              <a:buNone/>
            </a:pPr>
            <a:r>
              <a:rPr lang="en-US" sz="3000" b="1" i="0" u="none" strike="noStrike" cap="none" dirty="0">
                <a:solidFill>
                  <a:srgbClr val="7030A0"/>
                </a:solidFill>
                <a:sym typeface="Trebuchet MS"/>
              </a:rPr>
              <a:t>Deep Learning for NLP</a:t>
            </a:r>
            <a:endParaRPr dirty="0">
              <a:solidFill>
                <a:srgbClr val="7030A0"/>
              </a:solidFill>
            </a:endParaRPr>
          </a:p>
        </p:txBody>
      </p:sp>
      <p:sp>
        <p:nvSpPr>
          <p:cNvPr id="117" name="Google Shape;117;p26"/>
          <p:cNvSpPr txBox="1"/>
          <p:nvPr/>
        </p:nvSpPr>
        <p:spPr>
          <a:xfrm>
            <a:off x="409142" y="3823305"/>
            <a:ext cx="8501393" cy="400000"/>
          </a:xfrm>
          <a:prstGeom prst="rect">
            <a:avLst/>
          </a:prstGeom>
          <a:noFill/>
          <a:ln>
            <a:noFill/>
          </a:ln>
        </p:spPr>
        <p:txBody>
          <a:bodyPr spcFirstLastPara="1" wrap="square" lIns="76175" tIns="38075" rIns="76175" bIns="38075" anchor="t" anchorCtr="0">
            <a:noAutofit/>
          </a:bodyPr>
          <a:lstStyle/>
          <a:p>
            <a:pPr marL="0" marR="0" lvl="0" indent="0" algn="l" rtl="0">
              <a:lnSpc>
                <a:spcPct val="90000"/>
              </a:lnSpc>
              <a:spcBef>
                <a:spcPts val="0"/>
              </a:spcBef>
              <a:spcAft>
                <a:spcPts val="0"/>
              </a:spcAft>
              <a:buClr>
                <a:srgbClr val="000000"/>
              </a:buClr>
              <a:buSzPts val="292"/>
              <a:buFont typeface="Trebuchet MS"/>
              <a:buNone/>
            </a:pPr>
            <a:endParaRPr/>
          </a:p>
        </p:txBody>
      </p:sp>
      <p:pic>
        <p:nvPicPr>
          <p:cNvPr id="5" name="Picture 4">
            <a:extLst>
              <a:ext uri="{FF2B5EF4-FFF2-40B4-BE49-F238E27FC236}">
                <a16:creationId xmlns:a16="http://schemas.microsoft.com/office/drawing/2014/main" id="{77466CCC-B0F4-2445-85B2-953714614981}"/>
              </a:ext>
            </a:extLst>
          </p:cNvPr>
          <p:cNvPicPr>
            <a:picLocks noChangeAspect="1"/>
          </p:cNvPicPr>
          <p:nvPr/>
        </p:nvPicPr>
        <p:blipFill>
          <a:blip r:embed="rId3"/>
          <a:stretch>
            <a:fillRect/>
          </a:stretch>
        </p:blipFill>
        <p:spPr>
          <a:xfrm>
            <a:off x="2759387" y="298257"/>
            <a:ext cx="3594100" cy="24091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idx="4294967295"/>
          </p:nvPr>
        </p:nvSpPr>
        <p:spPr>
          <a:xfrm>
            <a:off x="583096"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dirty="0">
                <a:solidFill>
                  <a:schemeClr val="lt1"/>
                </a:solidFill>
                <a:latin typeface="Trebuchet MS"/>
                <a:ea typeface="Trebuchet MS"/>
                <a:cs typeface="Trebuchet MS"/>
                <a:sym typeface="Trebuchet MS"/>
              </a:rPr>
              <a:t>WHY IS NLP HARD?</a:t>
            </a:r>
            <a:br>
              <a:rPr lang="en-US" sz="3000" b="1" dirty="0">
                <a:solidFill>
                  <a:schemeClr val="lt1"/>
                </a:solidFill>
                <a:latin typeface="Trebuchet MS"/>
                <a:ea typeface="Trebuchet MS"/>
                <a:cs typeface="Trebuchet MS"/>
                <a:sym typeface="Trebuchet MS"/>
              </a:rPr>
            </a:br>
            <a:r>
              <a:rPr lang="en-US" sz="3000" b="1" dirty="0">
                <a:solidFill>
                  <a:schemeClr val="lt1"/>
                </a:solidFill>
                <a:latin typeface="Trebuchet MS"/>
                <a:ea typeface="Trebuchet MS"/>
                <a:cs typeface="Trebuchet MS"/>
                <a:sym typeface="Trebuchet MS"/>
              </a:rPr>
              <a:t>… and why Deep Learning may help</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4072584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6553914" y="1984666"/>
            <a:ext cx="1000125" cy="1000125"/>
          </a:xfrm>
          <a:prstGeom prst="rect">
            <a:avLst/>
          </a:prstGeom>
        </p:spPr>
      </p:pic>
      <p:sp>
        <p:nvSpPr>
          <p:cNvPr id="2" name="Title 1"/>
          <p:cNvSpPr>
            <a:spLocks noGrp="1"/>
          </p:cNvSpPr>
          <p:nvPr>
            <p:ph type="title"/>
          </p:nvPr>
        </p:nvSpPr>
        <p:spPr/>
        <p:txBody>
          <a:bodyPr/>
          <a:lstStyle/>
          <a:p>
            <a:r>
              <a:rPr lang="en-US" dirty="0">
                <a:solidFill>
                  <a:srgbClr val="7030A0"/>
                </a:solidFill>
              </a:rPr>
              <a:t>Language: the ultimate UI</a:t>
            </a:r>
          </a:p>
        </p:txBody>
      </p:sp>
      <p:sp>
        <p:nvSpPr>
          <p:cNvPr id="4" name="Rounded Rectangular Callout 3"/>
          <p:cNvSpPr/>
          <p:nvPr/>
        </p:nvSpPr>
        <p:spPr>
          <a:xfrm>
            <a:off x="2857500" y="1403693"/>
            <a:ext cx="3256400" cy="342900"/>
          </a:xfrm>
          <a:prstGeom prst="wedgeRoundRectCallout">
            <a:avLst>
              <a:gd name="adj1" fmla="val -59762"/>
              <a:gd name="adj2" fmla="val 54198"/>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Where is </a:t>
            </a:r>
            <a:r>
              <a:rPr lang="en-US" sz="1200" dirty="0">
                <a:solidFill>
                  <a:srgbClr val="FF0000"/>
                </a:solidFill>
              </a:rPr>
              <a:t>A Bug’s Life</a:t>
            </a:r>
            <a:r>
              <a:rPr lang="en-US" sz="1200" dirty="0">
                <a:solidFill>
                  <a:schemeClr val="tx1"/>
                </a:solidFill>
              </a:rPr>
              <a:t> playing in </a:t>
            </a:r>
            <a:r>
              <a:rPr lang="en-US" sz="1200" dirty="0">
                <a:solidFill>
                  <a:srgbClr val="FF0000"/>
                </a:solidFill>
              </a:rPr>
              <a:t>Milwaukee</a:t>
            </a:r>
            <a:r>
              <a:rPr lang="en-US" sz="1200" dirty="0">
                <a:solidFill>
                  <a:schemeClr val="tx1"/>
                </a:solidFill>
              </a:rPr>
              <a:t>?</a:t>
            </a:r>
          </a:p>
        </p:txBody>
      </p:sp>
      <p:sp>
        <p:nvSpPr>
          <p:cNvPr id="5" name="Rounded Rectangular Callout 4"/>
          <p:cNvSpPr/>
          <p:nvPr/>
        </p:nvSpPr>
        <p:spPr>
          <a:xfrm>
            <a:off x="3120153" y="1860893"/>
            <a:ext cx="3166347" cy="342900"/>
          </a:xfrm>
          <a:prstGeom prst="wedgeRoundRectCallout">
            <a:avLst>
              <a:gd name="adj1" fmla="val 61473"/>
              <a:gd name="adj2" fmla="val 33190"/>
              <a:gd name="adj3" fmla="val 16667"/>
            </a:avLst>
          </a:prstGeom>
          <a:solidFill>
            <a:schemeClr val="accent3">
              <a:lumMod val="60000"/>
              <a:lumOff val="4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solidFill>
                  <a:schemeClr val="tx1"/>
                </a:solidFill>
              </a:rPr>
              <a:t>A Bug’s Life is playing at the Downer Theater.</a:t>
            </a:r>
          </a:p>
        </p:txBody>
      </p:sp>
      <p:sp>
        <p:nvSpPr>
          <p:cNvPr id="6" name="Rounded Rectangular Callout 5"/>
          <p:cNvSpPr/>
          <p:nvPr/>
        </p:nvSpPr>
        <p:spPr>
          <a:xfrm>
            <a:off x="2857500" y="2318093"/>
            <a:ext cx="1767531" cy="342900"/>
          </a:xfrm>
          <a:prstGeom prst="wedgeRoundRectCallout">
            <a:avLst>
              <a:gd name="adj1" fmla="val -59995"/>
              <a:gd name="adj2" fmla="val 21519"/>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rgbClr val="000000"/>
                </a:solidFill>
              </a:rPr>
              <a:t>When is </a:t>
            </a:r>
            <a:r>
              <a:rPr lang="en-US" sz="1200" dirty="0">
                <a:solidFill>
                  <a:srgbClr val="0000FF"/>
                </a:solidFill>
              </a:rPr>
              <a:t>it</a:t>
            </a:r>
            <a:r>
              <a:rPr lang="en-US" sz="1200" dirty="0">
                <a:solidFill>
                  <a:srgbClr val="000000"/>
                </a:solidFill>
              </a:rPr>
              <a:t> playing </a:t>
            </a:r>
            <a:r>
              <a:rPr lang="en-US" sz="1200" dirty="0">
                <a:solidFill>
                  <a:srgbClr val="0000FF"/>
                </a:solidFill>
              </a:rPr>
              <a:t>there</a:t>
            </a:r>
            <a:r>
              <a:rPr lang="en-US" sz="1200" dirty="0">
                <a:solidFill>
                  <a:srgbClr val="000000"/>
                </a:solidFill>
              </a:rPr>
              <a:t>?</a:t>
            </a:r>
          </a:p>
        </p:txBody>
      </p:sp>
      <p:sp>
        <p:nvSpPr>
          <p:cNvPr id="7" name="Rounded Rectangular Callout 6"/>
          <p:cNvSpPr/>
          <p:nvPr/>
        </p:nvSpPr>
        <p:spPr>
          <a:xfrm>
            <a:off x="3960643" y="2775293"/>
            <a:ext cx="2325857" cy="342900"/>
          </a:xfrm>
          <a:prstGeom prst="wedgeRoundRectCallout">
            <a:avLst>
              <a:gd name="adj1" fmla="val 65033"/>
              <a:gd name="adj2" fmla="val -57843"/>
              <a:gd name="adj3" fmla="val 16667"/>
            </a:avLst>
          </a:prstGeom>
          <a:solidFill>
            <a:schemeClr val="accent3">
              <a:lumMod val="60000"/>
              <a:lumOff val="4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solidFill>
                  <a:schemeClr val="tx1"/>
                </a:solidFill>
              </a:rPr>
              <a:t>It’s playing at 2pm, 5pm, and 8pm.</a:t>
            </a:r>
          </a:p>
        </p:txBody>
      </p:sp>
      <p:sp>
        <p:nvSpPr>
          <p:cNvPr id="8" name="Rounded Rectangular Callout 7"/>
          <p:cNvSpPr/>
          <p:nvPr/>
        </p:nvSpPr>
        <p:spPr>
          <a:xfrm>
            <a:off x="2857500" y="3225210"/>
            <a:ext cx="3429000" cy="548640"/>
          </a:xfrm>
          <a:prstGeom prst="wedgeRoundRectCallout">
            <a:avLst>
              <a:gd name="adj1" fmla="val -60229"/>
              <a:gd name="adj2" fmla="val -52883"/>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rgbClr val="000000"/>
                </a:solidFill>
              </a:rPr>
              <a:t>OK.  I’d like 1 </a:t>
            </a:r>
            <a:r>
              <a:rPr lang="en-US" sz="1200" dirty="0">
                <a:solidFill>
                  <a:srgbClr val="008000"/>
                </a:solidFill>
              </a:rPr>
              <a:t>adult</a:t>
            </a:r>
            <a:r>
              <a:rPr lang="en-US" sz="1200" dirty="0">
                <a:solidFill>
                  <a:srgbClr val="000000"/>
                </a:solidFill>
              </a:rPr>
              <a:t> and 2 </a:t>
            </a:r>
            <a:r>
              <a:rPr lang="en-US" sz="1200" dirty="0">
                <a:solidFill>
                  <a:srgbClr val="008000"/>
                </a:solidFill>
              </a:rPr>
              <a:t>children</a:t>
            </a:r>
            <a:r>
              <a:rPr lang="en-US" sz="1200" dirty="0">
                <a:solidFill>
                  <a:srgbClr val="000000"/>
                </a:solidFill>
              </a:rPr>
              <a:t> for </a:t>
            </a:r>
            <a:r>
              <a:rPr lang="en-US" sz="1200" dirty="0">
                <a:solidFill>
                  <a:srgbClr val="008000"/>
                </a:solidFill>
              </a:rPr>
              <a:t>the first show</a:t>
            </a:r>
            <a:r>
              <a:rPr lang="en-US" sz="1200" dirty="0">
                <a:solidFill>
                  <a:srgbClr val="000000"/>
                </a:solidFill>
              </a:rPr>
              <a:t>.</a:t>
            </a:r>
          </a:p>
          <a:p>
            <a:r>
              <a:rPr lang="en-US" sz="1200" dirty="0">
                <a:solidFill>
                  <a:srgbClr val="000000"/>
                </a:solidFill>
              </a:rPr>
              <a:t>How much would </a:t>
            </a:r>
            <a:r>
              <a:rPr lang="en-US" sz="1200" dirty="0">
                <a:solidFill>
                  <a:srgbClr val="0000FF"/>
                </a:solidFill>
              </a:rPr>
              <a:t>that</a:t>
            </a:r>
            <a:r>
              <a:rPr lang="en-US" sz="1200" dirty="0">
                <a:solidFill>
                  <a:srgbClr val="000000"/>
                </a:solidFill>
              </a:rPr>
              <a:t> cost?</a:t>
            </a:r>
          </a:p>
        </p:txBody>
      </p:sp>
      <p:pic>
        <p:nvPicPr>
          <p:cNvPr id="10" name="Picture 9"/>
          <p:cNvPicPr>
            <a:picLocks noChangeAspect="1"/>
          </p:cNvPicPr>
          <p:nvPr/>
        </p:nvPicPr>
        <p:blipFill>
          <a:blip r:embed="rId4"/>
          <a:stretch>
            <a:fillRect/>
          </a:stretch>
        </p:blipFill>
        <p:spPr>
          <a:xfrm>
            <a:off x="1645994" y="1973236"/>
            <a:ext cx="901065" cy="1011555"/>
          </a:xfrm>
          <a:prstGeom prst="rect">
            <a:avLst/>
          </a:prstGeom>
        </p:spPr>
      </p:pic>
      <p:sp>
        <p:nvSpPr>
          <p:cNvPr id="12" name="TextBox 11"/>
          <p:cNvSpPr txBox="1"/>
          <p:nvPr/>
        </p:nvSpPr>
        <p:spPr>
          <a:xfrm>
            <a:off x="1387477" y="4176840"/>
            <a:ext cx="6369051" cy="323165"/>
          </a:xfrm>
          <a:prstGeom prst="rect">
            <a:avLst/>
          </a:prstGeom>
          <a:noFill/>
        </p:spPr>
        <p:txBody>
          <a:bodyPr wrap="none" rtlCol="0">
            <a:spAutoFit/>
          </a:bodyPr>
          <a:lstStyle/>
          <a:p>
            <a:pPr algn="ctr"/>
            <a:r>
              <a:rPr lang="en-US" sz="1500" dirty="0">
                <a:latin typeface="+mn-lt"/>
              </a:rPr>
              <a:t>But we need </a:t>
            </a:r>
            <a:r>
              <a:rPr lang="en-US" sz="1500" dirty="0">
                <a:solidFill>
                  <a:srgbClr val="FF0000"/>
                </a:solidFill>
                <a:latin typeface="+mn-lt"/>
              </a:rPr>
              <a:t>domain knowledge</a:t>
            </a:r>
            <a:r>
              <a:rPr lang="en-US" sz="1500" dirty="0">
                <a:latin typeface="+mn-lt"/>
              </a:rPr>
              <a:t>, </a:t>
            </a:r>
            <a:r>
              <a:rPr lang="en-US" sz="1500" dirty="0">
                <a:solidFill>
                  <a:srgbClr val="0000FF"/>
                </a:solidFill>
                <a:latin typeface="+mn-lt"/>
              </a:rPr>
              <a:t>discourse knowledge</a:t>
            </a:r>
            <a:r>
              <a:rPr lang="en-US" sz="1500" dirty="0">
                <a:latin typeface="+mn-lt"/>
              </a:rPr>
              <a:t>, </a:t>
            </a:r>
            <a:r>
              <a:rPr lang="en-US" sz="1500" dirty="0">
                <a:solidFill>
                  <a:srgbClr val="008000"/>
                </a:solidFill>
                <a:latin typeface="+mn-lt"/>
              </a:rPr>
              <a:t>world knowledge</a:t>
            </a:r>
            <a:endParaRPr lang="en-US" sz="1500" dirty="0">
              <a:latin typeface="+mn-lt"/>
            </a:endParaRPr>
          </a:p>
        </p:txBody>
      </p:sp>
    </p:spTree>
    <p:extLst>
      <p:ext uri="{BB962C8B-B14F-4D97-AF65-F5344CB8AC3E}">
        <p14:creationId xmlns:p14="http://schemas.microsoft.com/office/powerpoint/2010/main" val="619729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solidFill>
                  <a:srgbClr val="7030A0"/>
                </a:solidFill>
              </a:rPr>
              <a:t>Meanings and expressions</a:t>
            </a:r>
          </a:p>
        </p:txBody>
      </p:sp>
      <p:grpSp>
        <p:nvGrpSpPr>
          <p:cNvPr id="20485" name="Group 73"/>
          <p:cNvGrpSpPr>
            <a:grpSpLocks/>
          </p:cNvGrpSpPr>
          <p:nvPr/>
        </p:nvGrpSpPr>
        <p:grpSpPr bwMode="auto">
          <a:xfrm>
            <a:off x="5208985" y="1823508"/>
            <a:ext cx="1601390" cy="2331244"/>
            <a:chOff x="5422083" y="2652251"/>
            <a:chExt cx="2134324" cy="3108960"/>
          </a:xfrm>
        </p:grpSpPr>
        <p:sp>
          <p:nvSpPr>
            <p:cNvPr id="16" name="Rounded Rectangle 15"/>
            <p:cNvSpPr>
              <a:spLocks/>
            </p:cNvSpPr>
            <p:nvPr/>
          </p:nvSpPr>
          <p:spPr>
            <a:xfrm>
              <a:off x="5498252" y="2652251"/>
              <a:ext cx="906096" cy="457293"/>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6" name="Rounded Rectangle 25"/>
            <p:cNvSpPr>
              <a:spLocks/>
            </p:cNvSpPr>
            <p:nvPr/>
          </p:nvSpPr>
          <p:spPr>
            <a:xfrm>
              <a:off x="6375784" y="3333427"/>
              <a:ext cx="1180623" cy="457293"/>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7" name="Rounded Rectangle 26"/>
            <p:cNvSpPr>
              <a:spLocks/>
            </p:cNvSpPr>
            <p:nvPr/>
          </p:nvSpPr>
          <p:spPr>
            <a:xfrm>
              <a:off x="5422083" y="3795485"/>
              <a:ext cx="799777" cy="457293"/>
            </a:xfrm>
            <a:prstGeom prst="roundRect">
              <a:avLst/>
            </a:prstGeom>
            <a:solidFill>
              <a:schemeClr val="bg1"/>
            </a:solid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8" name="Rounded Rectangle 27"/>
            <p:cNvSpPr>
              <a:spLocks/>
            </p:cNvSpPr>
            <p:nvPr/>
          </p:nvSpPr>
          <p:spPr>
            <a:xfrm>
              <a:off x="6404348" y="4603687"/>
              <a:ext cx="1152059" cy="455706"/>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9" name="Rounded Rectangle 28"/>
            <p:cNvSpPr>
              <a:spLocks/>
            </p:cNvSpPr>
            <p:nvPr/>
          </p:nvSpPr>
          <p:spPr>
            <a:xfrm>
              <a:off x="5690262" y="5303918"/>
              <a:ext cx="906097" cy="457293"/>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grpSp>
      <p:grpSp>
        <p:nvGrpSpPr>
          <p:cNvPr id="20486" name="Group 41"/>
          <p:cNvGrpSpPr>
            <a:grpSpLocks/>
          </p:cNvGrpSpPr>
          <p:nvPr/>
        </p:nvGrpSpPr>
        <p:grpSpPr bwMode="auto">
          <a:xfrm>
            <a:off x="2532460" y="1648486"/>
            <a:ext cx="689372" cy="685800"/>
            <a:chOff x="1483533" y="2499851"/>
            <a:chExt cx="918594" cy="914400"/>
          </a:xfrm>
        </p:grpSpPr>
        <p:pic>
          <p:nvPicPr>
            <p:cNvPr id="20511" name="Picture 35"/>
            <p:cNvPicPr>
              <a:picLocks noChangeAspect="1"/>
            </p:cNvPicPr>
            <p:nvPr/>
          </p:nvPicPr>
          <p:blipFill>
            <a:blip r:embed="rId3"/>
            <a:srcRect/>
            <a:stretch>
              <a:fillRect/>
            </a:stretch>
          </p:blipFill>
          <p:spPr bwMode="auto">
            <a:xfrm>
              <a:off x="1483533" y="2499851"/>
              <a:ext cx="918594" cy="914400"/>
            </a:xfrm>
            <a:prstGeom prst="rect">
              <a:avLst/>
            </a:prstGeom>
            <a:noFill/>
            <a:ln w="9525">
              <a:noFill/>
              <a:miter lim="800000"/>
              <a:headEnd/>
              <a:tailEnd/>
            </a:ln>
          </p:spPr>
        </p:pic>
        <p:sp>
          <p:nvSpPr>
            <p:cNvPr id="20" name="Oval 19"/>
            <p:cNvSpPr>
              <a:spLocks/>
            </p:cNvSpPr>
            <p:nvPr/>
          </p:nvSpPr>
          <p:spPr>
            <a:xfrm>
              <a:off x="1483533" y="2499851"/>
              <a:ext cx="913835"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87" name="Group 40"/>
          <p:cNvGrpSpPr>
            <a:grpSpLocks/>
          </p:cNvGrpSpPr>
          <p:nvPr/>
        </p:nvGrpSpPr>
        <p:grpSpPr bwMode="auto">
          <a:xfrm>
            <a:off x="3055144" y="2325952"/>
            <a:ext cx="685800" cy="685800"/>
            <a:chOff x="3245520" y="2499851"/>
            <a:chExt cx="914400" cy="914400"/>
          </a:xfrm>
        </p:grpSpPr>
        <p:pic>
          <p:nvPicPr>
            <p:cNvPr id="20509" name="Picture 30"/>
            <p:cNvPicPr>
              <a:picLocks noChangeAspect="1"/>
            </p:cNvPicPr>
            <p:nvPr/>
          </p:nvPicPr>
          <p:blipFill>
            <a:blip r:embed="rId4"/>
            <a:srcRect/>
            <a:stretch>
              <a:fillRect/>
            </a:stretch>
          </p:blipFill>
          <p:spPr bwMode="auto">
            <a:xfrm>
              <a:off x="3417427" y="2545571"/>
              <a:ext cx="570586" cy="822960"/>
            </a:xfrm>
            <a:prstGeom prst="rect">
              <a:avLst/>
            </a:prstGeom>
            <a:noFill/>
            <a:ln w="9525">
              <a:noFill/>
              <a:miter lim="800000"/>
              <a:headEnd/>
              <a:tailEnd/>
            </a:ln>
          </p:spPr>
        </p:pic>
        <p:sp>
          <p:nvSpPr>
            <p:cNvPr id="21" name="Oval 20"/>
            <p:cNvSpPr>
              <a:spLocks/>
            </p:cNvSpPr>
            <p:nvPr/>
          </p:nvSpPr>
          <p:spPr>
            <a:xfrm>
              <a:off x="3245520" y="2499851"/>
              <a:ext cx="914400"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88" name="Group 42"/>
          <p:cNvGrpSpPr>
            <a:grpSpLocks/>
          </p:cNvGrpSpPr>
          <p:nvPr/>
        </p:nvGrpSpPr>
        <p:grpSpPr bwMode="auto">
          <a:xfrm>
            <a:off x="2253854" y="2852208"/>
            <a:ext cx="685800" cy="692944"/>
            <a:chOff x="2093133" y="3726671"/>
            <a:chExt cx="914400" cy="924568"/>
          </a:xfrm>
        </p:grpSpPr>
        <p:pic>
          <p:nvPicPr>
            <p:cNvPr id="20507" name="Picture 32"/>
            <p:cNvPicPr>
              <a:picLocks noChangeAspect="1"/>
            </p:cNvPicPr>
            <p:nvPr/>
          </p:nvPicPr>
          <p:blipFill>
            <a:blip r:embed="rId5"/>
            <a:srcRect/>
            <a:stretch>
              <a:fillRect/>
            </a:stretch>
          </p:blipFill>
          <p:spPr bwMode="auto">
            <a:xfrm>
              <a:off x="2178223" y="3726671"/>
              <a:ext cx="822960" cy="822960"/>
            </a:xfrm>
            <a:prstGeom prst="rect">
              <a:avLst/>
            </a:prstGeom>
            <a:noFill/>
            <a:ln w="9525">
              <a:noFill/>
              <a:miter lim="800000"/>
              <a:headEnd/>
              <a:tailEnd/>
            </a:ln>
          </p:spPr>
        </p:pic>
        <p:sp>
          <p:nvSpPr>
            <p:cNvPr id="23" name="Oval 22"/>
            <p:cNvSpPr>
              <a:spLocks/>
            </p:cNvSpPr>
            <p:nvPr/>
          </p:nvSpPr>
          <p:spPr>
            <a:xfrm>
              <a:off x="2093133" y="3736203"/>
              <a:ext cx="914400" cy="915036"/>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89" name="Group 38"/>
          <p:cNvGrpSpPr>
            <a:grpSpLocks/>
          </p:cNvGrpSpPr>
          <p:nvPr/>
        </p:nvGrpSpPr>
        <p:grpSpPr bwMode="auto">
          <a:xfrm>
            <a:off x="2681288" y="3811852"/>
            <a:ext cx="685800" cy="685800"/>
            <a:chOff x="3007533" y="5239495"/>
            <a:chExt cx="914400" cy="914400"/>
          </a:xfrm>
        </p:grpSpPr>
        <p:pic>
          <p:nvPicPr>
            <p:cNvPr id="20505" name="Picture 37"/>
            <p:cNvPicPr>
              <a:picLocks noChangeAspect="1"/>
            </p:cNvPicPr>
            <p:nvPr/>
          </p:nvPicPr>
          <p:blipFill>
            <a:blip r:embed="rId6"/>
            <a:srcRect/>
            <a:stretch>
              <a:fillRect/>
            </a:stretch>
          </p:blipFill>
          <p:spPr bwMode="auto">
            <a:xfrm>
              <a:off x="3072219" y="5288247"/>
              <a:ext cx="822960" cy="822960"/>
            </a:xfrm>
            <a:prstGeom prst="rect">
              <a:avLst/>
            </a:prstGeom>
            <a:noFill/>
            <a:ln w="9525">
              <a:noFill/>
              <a:miter lim="800000"/>
              <a:headEnd/>
              <a:tailEnd/>
            </a:ln>
          </p:spPr>
        </p:pic>
        <p:sp>
          <p:nvSpPr>
            <p:cNvPr id="25" name="Oval 24"/>
            <p:cNvSpPr>
              <a:spLocks/>
            </p:cNvSpPr>
            <p:nvPr/>
          </p:nvSpPr>
          <p:spPr>
            <a:xfrm>
              <a:off x="3007533" y="5239495"/>
              <a:ext cx="914400"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90" name="Group 39"/>
          <p:cNvGrpSpPr>
            <a:grpSpLocks/>
          </p:cNvGrpSpPr>
          <p:nvPr/>
        </p:nvGrpSpPr>
        <p:grpSpPr bwMode="auto">
          <a:xfrm>
            <a:off x="3269456" y="3160580"/>
            <a:ext cx="685800" cy="685800"/>
            <a:chOff x="3441007" y="4023851"/>
            <a:chExt cx="914400" cy="914400"/>
          </a:xfrm>
        </p:grpSpPr>
        <p:pic>
          <p:nvPicPr>
            <p:cNvPr id="20503" name="Picture 31"/>
            <p:cNvPicPr>
              <a:picLocks noChangeAspect="1"/>
            </p:cNvPicPr>
            <p:nvPr/>
          </p:nvPicPr>
          <p:blipFill>
            <a:blip r:embed="rId7"/>
            <a:srcRect/>
            <a:stretch>
              <a:fillRect/>
            </a:stretch>
          </p:blipFill>
          <p:spPr bwMode="auto">
            <a:xfrm>
              <a:off x="3570632" y="4069571"/>
              <a:ext cx="655150" cy="822960"/>
            </a:xfrm>
            <a:prstGeom prst="rect">
              <a:avLst/>
            </a:prstGeom>
            <a:noFill/>
            <a:ln w="9525">
              <a:noFill/>
              <a:miter lim="800000"/>
              <a:headEnd/>
              <a:tailEnd/>
            </a:ln>
          </p:spPr>
        </p:pic>
        <p:sp>
          <p:nvSpPr>
            <p:cNvPr id="22" name="Oval 21"/>
            <p:cNvSpPr>
              <a:spLocks/>
            </p:cNvSpPr>
            <p:nvPr/>
          </p:nvSpPr>
          <p:spPr>
            <a:xfrm>
              <a:off x="3441007" y="4023851"/>
              <a:ext cx="914400"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11" name="Group 80"/>
          <p:cNvGrpSpPr>
            <a:grpSpLocks/>
          </p:cNvGrpSpPr>
          <p:nvPr/>
        </p:nvGrpSpPr>
        <p:grpSpPr bwMode="auto">
          <a:xfrm>
            <a:off x="3740944" y="1986220"/>
            <a:ext cx="2205038" cy="1988344"/>
            <a:chOff x="3463411" y="2869197"/>
            <a:chExt cx="2940667" cy="2651760"/>
          </a:xfrm>
        </p:grpSpPr>
        <p:cxnSp>
          <p:nvCxnSpPr>
            <p:cNvPr id="49" name="Straight Connector 48"/>
            <p:cNvCxnSpPr>
              <a:stCxn id="21" idx="6"/>
              <a:endCxn id="28" idx="1"/>
            </p:cNvCxnSpPr>
            <p:nvPr/>
          </p:nvCxnSpPr>
          <p:spPr>
            <a:xfrm>
              <a:off x="3463411" y="3767937"/>
              <a:ext cx="2940667" cy="1051971"/>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1" idx="6"/>
              <a:endCxn id="16" idx="1"/>
            </p:cNvCxnSpPr>
            <p:nvPr/>
          </p:nvCxnSpPr>
          <p:spPr>
            <a:xfrm flipV="1">
              <a:off x="3463411" y="2869197"/>
              <a:ext cx="2034015" cy="898740"/>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21" idx="6"/>
              <a:endCxn id="27" idx="1"/>
            </p:cNvCxnSpPr>
            <p:nvPr/>
          </p:nvCxnSpPr>
          <p:spPr>
            <a:xfrm>
              <a:off x="3463411" y="3767937"/>
              <a:ext cx="1957799" cy="244534"/>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21" idx="6"/>
              <a:endCxn id="26" idx="1"/>
            </p:cNvCxnSpPr>
            <p:nvPr/>
          </p:nvCxnSpPr>
          <p:spPr>
            <a:xfrm flipV="1">
              <a:off x="3463411" y="3550397"/>
              <a:ext cx="2912086" cy="217540"/>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21" idx="6"/>
              <a:endCxn id="29" idx="1"/>
            </p:cNvCxnSpPr>
            <p:nvPr/>
          </p:nvCxnSpPr>
          <p:spPr>
            <a:xfrm>
              <a:off x="3463411" y="3767937"/>
              <a:ext cx="2226142" cy="1753020"/>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2" name="Group 72"/>
          <p:cNvGrpSpPr>
            <a:grpSpLocks/>
          </p:cNvGrpSpPr>
          <p:nvPr/>
        </p:nvGrpSpPr>
        <p:grpSpPr bwMode="auto">
          <a:xfrm>
            <a:off x="2939654" y="1982648"/>
            <a:ext cx="2269331" cy="2163366"/>
            <a:chOff x="2395777" y="2864124"/>
            <a:chExt cx="3026306" cy="2885432"/>
          </a:xfrm>
        </p:grpSpPr>
        <p:cxnSp>
          <p:nvCxnSpPr>
            <p:cNvPr id="61" name="Straight Connector 60"/>
            <p:cNvCxnSpPr>
              <a:stCxn id="22" idx="6"/>
              <a:endCxn id="27" idx="1"/>
            </p:cNvCxnSpPr>
            <p:nvPr/>
          </p:nvCxnSpPr>
          <p:spPr>
            <a:xfrm flipV="1">
              <a:off x="3750152" y="4012263"/>
              <a:ext cx="1671931" cy="868646"/>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0" idx="6"/>
              <a:endCxn id="27" idx="1"/>
            </p:cNvCxnSpPr>
            <p:nvPr/>
          </p:nvCxnSpPr>
          <p:spPr>
            <a:xfrm>
              <a:off x="2767317" y="2864124"/>
              <a:ext cx="2654766" cy="1148139"/>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25" idx="6"/>
              <a:endCxn id="27" idx="1"/>
            </p:cNvCxnSpPr>
            <p:nvPr/>
          </p:nvCxnSpPr>
          <p:spPr>
            <a:xfrm flipV="1">
              <a:off x="2965789" y="4012263"/>
              <a:ext cx="2456294" cy="1737293"/>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23" idx="6"/>
              <a:endCxn id="27" idx="1"/>
            </p:cNvCxnSpPr>
            <p:nvPr/>
          </p:nvCxnSpPr>
          <p:spPr>
            <a:xfrm flipV="1">
              <a:off x="2395777" y="4012263"/>
              <a:ext cx="3026306" cy="466878"/>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oup 74"/>
          <p:cNvGrpSpPr/>
          <p:nvPr/>
        </p:nvGrpSpPr>
        <p:grpSpPr>
          <a:xfrm>
            <a:off x="5211607" y="1819736"/>
            <a:ext cx="1600743" cy="2331720"/>
            <a:chOff x="5422083" y="2652251"/>
            <a:chExt cx="2134324" cy="3108960"/>
          </a:xfrm>
          <a:noFill/>
        </p:grpSpPr>
        <p:sp>
          <p:nvSpPr>
            <p:cNvPr id="76" name="Rounded Rectangle 75"/>
            <p:cNvSpPr>
              <a:spLocks/>
            </p:cNvSpPr>
            <p:nvPr/>
          </p:nvSpPr>
          <p:spPr>
            <a:xfrm>
              <a:off x="5499007" y="2652251"/>
              <a:ext cx="905071"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soda</a:t>
              </a:r>
            </a:p>
          </p:txBody>
        </p:sp>
        <p:sp>
          <p:nvSpPr>
            <p:cNvPr id="77" name="Rounded Rectangle 76"/>
            <p:cNvSpPr>
              <a:spLocks/>
            </p:cNvSpPr>
            <p:nvPr/>
          </p:nvSpPr>
          <p:spPr>
            <a:xfrm>
              <a:off x="6376576" y="3332979"/>
              <a:ext cx="1179831"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soft drink</a:t>
              </a:r>
            </a:p>
          </p:txBody>
        </p:sp>
        <p:sp>
          <p:nvSpPr>
            <p:cNvPr id="78" name="Rounded Rectangle 77"/>
            <p:cNvSpPr>
              <a:spLocks/>
            </p:cNvSpPr>
            <p:nvPr/>
          </p:nvSpPr>
          <p:spPr>
            <a:xfrm>
              <a:off x="5422083" y="3795251"/>
              <a:ext cx="800214"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pop</a:t>
              </a:r>
            </a:p>
          </p:txBody>
        </p:sp>
        <p:sp>
          <p:nvSpPr>
            <p:cNvPr id="79" name="Rounded Rectangle 78"/>
            <p:cNvSpPr>
              <a:spLocks/>
            </p:cNvSpPr>
            <p:nvPr/>
          </p:nvSpPr>
          <p:spPr>
            <a:xfrm>
              <a:off x="6404078" y="4602971"/>
              <a:ext cx="1152329"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beverage</a:t>
              </a:r>
            </a:p>
          </p:txBody>
        </p:sp>
        <p:sp>
          <p:nvSpPr>
            <p:cNvPr id="80" name="Rounded Rectangle 79"/>
            <p:cNvSpPr>
              <a:spLocks/>
            </p:cNvSpPr>
            <p:nvPr/>
          </p:nvSpPr>
          <p:spPr>
            <a:xfrm>
              <a:off x="5690775" y="5304011"/>
              <a:ext cx="905071"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Coke</a:t>
              </a:r>
            </a:p>
          </p:txBody>
        </p:sp>
      </p:grpSp>
      <p:sp>
        <p:nvSpPr>
          <p:cNvPr id="2" name="TextBox 1"/>
          <p:cNvSpPr txBox="1"/>
          <p:nvPr/>
        </p:nvSpPr>
        <p:spPr>
          <a:xfrm>
            <a:off x="1771650" y="1200150"/>
            <a:ext cx="4681090" cy="253916"/>
          </a:xfrm>
          <a:prstGeom prst="rect">
            <a:avLst/>
          </a:prstGeom>
          <a:noFill/>
          <a:ln>
            <a:solidFill>
              <a:srgbClr val="FF0000"/>
            </a:solidFill>
          </a:ln>
        </p:spPr>
        <p:txBody>
          <a:bodyPr wrap="none" rtlCol="0">
            <a:spAutoFit/>
          </a:bodyPr>
          <a:lstStyle/>
          <a:p>
            <a:r>
              <a:rPr lang="en-US" sz="1050" dirty="0"/>
              <a:t>Big obstacle: relation between meanings and expressions is not one-to-one</a:t>
            </a:r>
          </a:p>
        </p:txBody>
      </p:sp>
      <p:sp>
        <p:nvSpPr>
          <p:cNvPr id="3" name="TextBox 2"/>
          <p:cNvSpPr txBox="1"/>
          <p:nvPr/>
        </p:nvSpPr>
        <p:spPr>
          <a:xfrm>
            <a:off x="1885950" y="2228850"/>
            <a:ext cx="679994" cy="253916"/>
          </a:xfrm>
          <a:prstGeom prst="rect">
            <a:avLst/>
          </a:prstGeom>
          <a:noFill/>
        </p:spPr>
        <p:txBody>
          <a:bodyPr wrap="none" rtlCol="0">
            <a:spAutoFit/>
          </a:bodyPr>
          <a:lstStyle/>
          <a:p>
            <a:r>
              <a:rPr lang="en-US" sz="1050" dirty="0" err="1"/>
              <a:t>Biebster</a:t>
            </a:r>
            <a:endParaRPr lang="en-US" sz="1050" dirty="0"/>
          </a:p>
        </p:txBody>
      </p:sp>
      <p:pic>
        <p:nvPicPr>
          <p:cNvPr id="4" name="Picture 3"/>
          <p:cNvPicPr>
            <a:picLocks noChangeAspect="1"/>
          </p:cNvPicPr>
          <p:nvPr/>
        </p:nvPicPr>
        <p:blipFill>
          <a:blip r:embed="rId8"/>
          <a:stretch>
            <a:fillRect/>
          </a:stretch>
        </p:blipFill>
        <p:spPr>
          <a:xfrm>
            <a:off x="3371850" y="4286250"/>
            <a:ext cx="1446104" cy="714375"/>
          </a:xfrm>
          <a:prstGeom prst="rect">
            <a:avLst/>
          </a:prstGeom>
        </p:spPr>
      </p:pic>
      <p:cxnSp>
        <p:nvCxnSpPr>
          <p:cNvPr id="6" name="Straight Connector 5"/>
          <p:cNvCxnSpPr>
            <a:stCxn id="29" idx="1"/>
          </p:cNvCxnSpPr>
          <p:nvPr/>
        </p:nvCxnSpPr>
        <p:spPr>
          <a:xfrm flipH="1">
            <a:off x="4686300" y="3983302"/>
            <a:ext cx="723900" cy="417248"/>
          </a:xfrm>
          <a:prstGeom prst="line">
            <a:avLst/>
          </a:prstGeom>
          <a:ln w="6350" cmpd="sng"/>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143500" y="4743450"/>
            <a:ext cx="2472152" cy="253916"/>
          </a:xfrm>
          <a:prstGeom prst="rect">
            <a:avLst/>
          </a:prstGeom>
          <a:noFill/>
          <a:ln>
            <a:solidFill>
              <a:schemeClr val="accent1"/>
            </a:solidFill>
          </a:ln>
        </p:spPr>
        <p:txBody>
          <a:bodyPr wrap="none" rtlCol="0">
            <a:spAutoFit/>
          </a:bodyPr>
          <a:lstStyle/>
          <a:p>
            <a:r>
              <a:rPr lang="en-US" sz="1050" dirty="0"/>
              <a:t>Many expressions, many meanings …</a:t>
            </a:r>
          </a:p>
        </p:txBody>
      </p:sp>
    </p:spTree>
    <p:extLst>
      <p:ext uri="{BB962C8B-B14F-4D97-AF65-F5344CB8AC3E}">
        <p14:creationId xmlns:p14="http://schemas.microsoft.com/office/powerpoint/2010/main" val="20729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3"/>
          <p:cNvGrpSpPr>
            <a:grpSpLocks/>
          </p:cNvGrpSpPr>
          <p:nvPr/>
        </p:nvGrpSpPr>
        <p:grpSpPr bwMode="auto">
          <a:xfrm>
            <a:off x="2968229" y="3825479"/>
            <a:ext cx="3351609" cy="715565"/>
            <a:chOff x="2434194" y="5100670"/>
            <a:chExt cx="4468263" cy="954340"/>
          </a:xfrm>
        </p:grpSpPr>
        <p:sp>
          <p:nvSpPr>
            <p:cNvPr id="51" name="Rounded Rectangle 50"/>
            <p:cNvSpPr/>
            <p:nvPr/>
          </p:nvSpPr>
          <p:spPr>
            <a:xfrm>
              <a:off x="2434194" y="5688201"/>
              <a:ext cx="490477" cy="366809"/>
            </a:xfrm>
            <a:prstGeom prst="roundRect">
              <a:avLst/>
            </a:prstGeom>
            <a:solidFill>
              <a:srgbClr val="FF008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sp>
          <p:nvSpPr>
            <p:cNvPr id="52" name="Rounded Rectangle 51"/>
            <p:cNvSpPr/>
            <p:nvPr/>
          </p:nvSpPr>
          <p:spPr>
            <a:xfrm>
              <a:off x="6400869" y="5688201"/>
              <a:ext cx="501588" cy="366809"/>
            </a:xfrm>
            <a:prstGeom prst="roundRect">
              <a:avLst/>
            </a:prstGeom>
            <a:solidFill>
              <a:srgbClr val="FF008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cxnSp>
          <p:nvCxnSpPr>
            <p:cNvPr id="67" name="Straight Connector 66"/>
            <p:cNvCxnSpPr>
              <a:stCxn id="51" idx="0"/>
              <a:endCxn id="55" idx="1"/>
            </p:cNvCxnSpPr>
            <p:nvPr/>
          </p:nvCxnSpPr>
          <p:spPr>
            <a:xfrm rot="5400000" flipH="1" flipV="1">
              <a:off x="2966621" y="4812688"/>
              <a:ext cx="587531" cy="1163494"/>
            </a:xfrm>
            <a:prstGeom prst="line">
              <a:avLst/>
            </a:prstGeom>
            <a:ln>
              <a:solidFill>
                <a:srgbClr val="FF0080">
                  <a:alpha val="75000"/>
                </a:srgb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52" idx="0"/>
              <a:endCxn id="55" idx="3"/>
            </p:cNvCxnSpPr>
            <p:nvPr/>
          </p:nvCxnSpPr>
          <p:spPr>
            <a:xfrm rot="16200000" flipV="1">
              <a:off x="5601547" y="4638085"/>
              <a:ext cx="587531" cy="1512701"/>
            </a:xfrm>
            <a:prstGeom prst="line">
              <a:avLst/>
            </a:prstGeom>
            <a:ln>
              <a:solidFill>
                <a:srgbClr val="FF0080">
                  <a:alpha val="75000"/>
                </a:srgbClr>
              </a:solidFill>
            </a:ln>
            <a:effectLst/>
          </p:spPr>
          <p:style>
            <a:lnRef idx="2">
              <a:schemeClr val="accent1"/>
            </a:lnRef>
            <a:fillRef idx="0">
              <a:schemeClr val="accent1"/>
            </a:fillRef>
            <a:effectRef idx="1">
              <a:schemeClr val="accent1"/>
            </a:effectRef>
            <a:fontRef idx="minor">
              <a:schemeClr val="tx1"/>
            </a:fontRef>
          </p:style>
        </p:cxnSp>
      </p:grpSp>
      <p:sp>
        <p:nvSpPr>
          <p:cNvPr id="25603" name="Title 1"/>
          <p:cNvSpPr>
            <a:spLocks noGrp="1"/>
          </p:cNvSpPr>
          <p:nvPr>
            <p:ph type="title"/>
          </p:nvPr>
        </p:nvSpPr>
        <p:spPr/>
        <p:txBody>
          <a:bodyPr/>
          <a:lstStyle/>
          <a:p>
            <a:r>
              <a:rPr lang="en-US" dirty="0">
                <a:solidFill>
                  <a:srgbClr val="7030A0"/>
                </a:solidFill>
              </a:rPr>
              <a:t>Syntactic &amp; semantic ambiguity</a:t>
            </a:r>
          </a:p>
        </p:txBody>
      </p:sp>
      <p:pic>
        <p:nvPicPr>
          <p:cNvPr id="25604" name="Picture 5"/>
          <p:cNvPicPr>
            <a:picLocks noChangeAspect="1"/>
          </p:cNvPicPr>
          <p:nvPr/>
        </p:nvPicPr>
        <p:blipFill>
          <a:blip r:embed="rId3"/>
          <a:srcRect/>
          <a:stretch>
            <a:fillRect/>
          </a:stretch>
        </p:blipFill>
        <p:spPr bwMode="auto">
          <a:xfrm>
            <a:off x="2672954" y="1246585"/>
            <a:ext cx="1047750" cy="1371600"/>
          </a:xfrm>
          <a:prstGeom prst="rect">
            <a:avLst/>
          </a:prstGeom>
          <a:noFill/>
          <a:ln w="9525">
            <a:noFill/>
            <a:miter lim="800000"/>
            <a:headEnd/>
            <a:tailEnd/>
          </a:ln>
        </p:spPr>
      </p:pic>
      <p:pic>
        <p:nvPicPr>
          <p:cNvPr id="25605" name="Picture 6"/>
          <p:cNvPicPr>
            <a:picLocks noChangeAspect="1"/>
          </p:cNvPicPr>
          <p:nvPr/>
        </p:nvPicPr>
        <p:blipFill>
          <a:blip r:embed="rId4"/>
          <a:srcRect/>
          <a:stretch>
            <a:fillRect/>
          </a:stretch>
        </p:blipFill>
        <p:spPr bwMode="auto">
          <a:xfrm>
            <a:off x="5403057" y="1246585"/>
            <a:ext cx="1475185" cy="1371600"/>
          </a:xfrm>
          <a:prstGeom prst="rect">
            <a:avLst/>
          </a:prstGeom>
          <a:noFill/>
          <a:ln w="9525">
            <a:noFill/>
            <a:miter lim="800000"/>
            <a:headEnd/>
            <a:tailEnd/>
          </a:ln>
        </p:spPr>
      </p:pic>
      <p:grpSp>
        <p:nvGrpSpPr>
          <p:cNvPr id="8" name="Group 90"/>
          <p:cNvGrpSpPr>
            <a:grpSpLocks/>
          </p:cNvGrpSpPr>
          <p:nvPr/>
        </p:nvGrpSpPr>
        <p:grpSpPr bwMode="auto">
          <a:xfrm>
            <a:off x="2016919" y="2836069"/>
            <a:ext cx="5234690" cy="1457325"/>
            <a:chOff x="1165935" y="3781891"/>
            <a:chExt cx="6979100" cy="1942372"/>
          </a:xfrm>
        </p:grpSpPr>
        <p:grpSp>
          <p:nvGrpSpPr>
            <p:cNvPr id="25621" name="Group 43"/>
            <p:cNvGrpSpPr>
              <a:grpSpLocks/>
            </p:cNvGrpSpPr>
            <p:nvPr/>
          </p:nvGrpSpPr>
          <p:grpSpPr bwMode="auto">
            <a:xfrm>
              <a:off x="1165935" y="4243681"/>
              <a:ext cx="2945473" cy="1478996"/>
              <a:chOff x="1165935" y="4243681"/>
              <a:chExt cx="2945473" cy="1478996"/>
            </a:xfrm>
          </p:grpSpPr>
          <p:cxnSp>
            <p:nvCxnSpPr>
              <p:cNvPr id="9" name="Straight Connector 8"/>
              <p:cNvCxnSpPr/>
              <p:nvPr/>
            </p:nvCxnSpPr>
            <p:spPr>
              <a:xfrm rot="5400000" flipH="1" flipV="1">
                <a:off x="1566790"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16200000" flipV="1">
                <a:off x="1912841"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flipH="1" flipV="1">
                <a:off x="3022427" y="5528260"/>
                <a:ext cx="253905" cy="13492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3370064"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flipV="1">
                <a:off x="2351034" y="5250541"/>
                <a:ext cx="736324" cy="20794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6200000" flipV="1">
                <a:off x="2942263" y="5011712"/>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flipH="1" flipV="1">
                <a:off x="1818465" y="4581603"/>
                <a:ext cx="736324" cy="580985"/>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6200000" flipV="1">
                <a:off x="2594624" y="4529293"/>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165935" y="5165673"/>
                <a:ext cx="2945473"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NP                          NP</a:t>
                </a:r>
              </a:p>
            </p:txBody>
          </p:sp>
          <p:sp>
            <p:nvSpPr>
              <p:cNvPr id="12" name="TextBox 11"/>
              <p:cNvSpPr txBox="1"/>
              <p:nvPr/>
            </p:nvSpPr>
            <p:spPr>
              <a:xfrm>
                <a:off x="1165935" y="4705470"/>
                <a:ext cx="2423999"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VP</a:t>
                </a:r>
              </a:p>
            </p:txBody>
          </p:sp>
          <p:sp>
            <p:nvSpPr>
              <p:cNvPr id="14" name="TextBox 13"/>
              <p:cNvSpPr txBox="1"/>
              <p:nvPr/>
            </p:nvSpPr>
            <p:spPr>
              <a:xfrm>
                <a:off x="1165935" y="4243681"/>
                <a:ext cx="1940995"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S</a:t>
                </a:r>
              </a:p>
            </p:txBody>
          </p:sp>
        </p:grpSp>
        <p:grpSp>
          <p:nvGrpSpPr>
            <p:cNvPr id="25622" name="Group 44"/>
            <p:cNvGrpSpPr>
              <a:grpSpLocks/>
            </p:cNvGrpSpPr>
            <p:nvPr/>
          </p:nvGrpSpPr>
          <p:grpSpPr bwMode="auto">
            <a:xfrm>
              <a:off x="5116948" y="3781891"/>
              <a:ext cx="3028087" cy="1942372"/>
              <a:chOff x="5116948" y="3781891"/>
              <a:chExt cx="3028087" cy="1942372"/>
            </a:xfrm>
          </p:grpSpPr>
          <p:cxnSp>
            <p:nvCxnSpPr>
              <p:cNvPr id="30" name="Straight Connector 29"/>
              <p:cNvCxnSpPr/>
              <p:nvPr/>
            </p:nvCxnSpPr>
            <p:spPr>
              <a:xfrm rot="5400000" flipH="1" flipV="1">
                <a:off x="7017885"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6200000" flipV="1">
                <a:off x="7364730" y="5527466"/>
                <a:ext cx="253905" cy="136515"/>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flipH="1" flipV="1">
                <a:off x="5414622" y="5596517"/>
                <a:ext cx="253905" cy="158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flipH="1" flipV="1">
                <a:off x="6430624" y="5252127"/>
                <a:ext cx="736324" cy="207947"/>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16200000" flipV="1">
                <a:off x="7032172" y="5010918"/>
                <a:ext cx="253905" cy="204773"/>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5400000" flipH="1" flipV="1">
                <a:off x="5733037" y="4905353"/>
                <a:ext cx="1193353" cy="441294"/>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16200000" flipV="1">
                <a:off x="6669453" y="4554683"/>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5400000" flipH="1" flipV="1">
                <a:off x="5270313" y="4317372"/>
                <a:ext cx="1193353" cy="652417"/>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rot="16200000" flipV="1">
                <a:off x="6312290" y="4072264"/>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137584" y="5167260"/>
                <a:ext cx="3007451"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NP                                  NP</a:t>
                </a:r>
              </a:p>
            </p:txBody>
          </p:sp>
          <p:sp>
            <p:nvSpPr>
              <p:cNvPr id="13" name="TextBox 12"/>
              <p:cNvSpPr txBox="1"/>
              <p:nvPr/>
            </p:nvSpPr>
            <p:spPr>
              <a:xfrm>
                <a:off x="5137584" y="4705470"/>
                <a:ext cx="2597110"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PP</a:t>
                </a:r>
              </a:p>
            </p:txBody>
          </p:sp>
          <p:sp>
            <p:nvSpPr>
              <p:cNvPr id="15" name="TextBox 14"/>
              <p:cNvSpPr txBox="1"/>
              <p:nvPr/>
            </p:nvSpPr>
            <p:spPr>
              <a:xfrm>
                <a:off x="5137584" y="4243681"/>
                <a:ext cx="2135479"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VP</a:t>
                </a:r>
              </a:p>
            </p:txBody>
          </p:sp>
          <p:sp>
            <p:nvSpPr>
              <p:cNvPr id="16" name="TextBox 15"/>
              <p:cNvSpPr txBox="1"/>
              <p:nvPr/>
            </p:nvSpPr>
            <p:spPr>
              <a:xfrm>
                <a:off x="5116948" y="3781891"/>
                <a:ext cx="1652474"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S</a:t>
                </a:r>
              </a:p>
            </p:txBody>
          </p:sp>
        </p:grpSp>
      </p:grpSp>
      <p:sp>
        <p:nvSpPr>
          <p:cNvPr id="25607" name="TextBox 49"/>
          <p:cNvSpPr txBox="1">
            <a:spLocks noChangeArrowheads="1"/>
          </p:cNvSpPr>
          <p:nvPr/>
        </p:nvSpPr>
        <p:spPr bwMode="auto">
          <a:xfrm>
            <a:off x="6691602" y="4958745"/>
            <a:ext cx="1316386" cy="207749"/>
          </a:xfrm>
          <a:prstGeom prst="rect">
            <a:avLst/>
          </a:prstGeom>
          <a:solidFill>
            <a:schemeClr val="bg1"/>
          </a:solidFill>
          <a:ln w="9525">
            <a:noFill/>
            <a:miter lim="800000"/>
            <a:headEnd/>
            <a:tailEnd/>
          </a:ln>
        </p:spPr>
        <p:txBody>
          <a:bodyPr wrap="none">
            <a:prstTxWarp prst="textNoShape">
              <a:avLst/>
            </a:prstTxWarp>
            <a:spAutoFit/>
          </a:bodyPr>
          <a:lstStyle/>
          <a:p>
            <a:pPr algn="r"/>
            <a:r>
              <a:rPr lang="en-US" sz="750" dirty="0">
                <a:latin typeface="Calibri" pitchFamily="-106" charset="0"/>
              </a:rPr>
              <a:t>photos from </a:t>
            </a:r>
            <a:r>
              <a:rPr lang="en-US" sz="750" dirty="0">
                <a:latin typeface="Calibri" pitchFamily="-106" charset="0"/>
                <a:hlinkClick r:id="rId5"/>
              </a:rPr>
              <a:t>worth1000.com</a:t>
            </a:r>
            <a:endParaRPr lang="en-US" sz="750" dirty="0">
              <a:latin typeface="Calibri" pitchFamily="-106" charset="0"/>
            </a:endParaRPr>
          </a:p>
        </p:txBody>
      </p:sp>
      <p:grpSp>
        <p:nvGrpSpPr>
          <p:cNvPr id="24" name="Group 91"/>
          <p:cNvGrpSpPr>
            <a:grpSpLocks/>
          </p:cNvGrpSpPr>
          <p:nvPr/>
        </p:nvGrpSpPr>
        <p:grpSpPr bwMode="auto">
          <a:xfrm>
            <a:off x="2540794" y="3521869"/>
            <a:ext cx="3402806" cy="1019175"/>
            <a:chOff x="1863657" y="4695900"/>
            <a:chExt cx="4536556" cy="1359110"/>
          </a:xfrm>
        </p:grpSpPr>
        <p:sp>
          <p:nvSpPr>
            <p:cNvPr id="55" name="Rounded Rectangle 54"/>
            <p:cNvSpPr/>
            <p:nvPr/>
          </p:nvSpPr>
          <p:spPr>
            <a:xfrm>
              <a:off x="3841456" y="4695900"/>
              <a:ext cx="1296840" cy="809750"/>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a:lstStyle/>
            <a:p>
              <a:pPr algn="ctr">
                <a:defRPr/>
              </a:pPr>
              <a:r>
                <a:rPr lang="en-US" sz="1050" dirty="0">
                  <a:solidFill>
                    <a:schemeClr val="tx1"/>
                  </a:solidFill>
                </a:rPr>
                <a:t>semantic ambiguity</a:t>
              </a:r>
            </a:p>
          </p:txBody>
        </p:sp>
        <p:grpSp>
          <p:nvGrpSpPr>
            <p:cNvPr id="25616" name="Group 84"/>
            <p:cNvGrpSpPr>
              <a:grpSpLocks/>
            </p:cNvGrpSpPr>
            <p:nvPr/>
          </p:nvGrpSpPr>
          <p:grpSpPr bwMode="auto">
            <a:xfrm>
              <a:off x="1863657" y="5100670"/>
              <a:ext cx="4536556" cy="954340"/>
              <a:chOff x="1863657" y="5100670"/>
              <a:chExt cx="4536556" cy="954340"/>
            </a:xfrm>
          </p:grpSpPr>
          <p:sp>
            <p:nvSpPr>
              <p:cNvPr id="48" name="Rounded Rectangle 47"/>
              <p:cNvSpPr/>
              <p:nvPr/>
            </p:nvSpPr>
            <p:spPr>
              <a:xfrm>
                <a:off x="1863657" y="5688242"/>
                <a:ext cx="569848" cy="366768"/>
              </a:xfrm>
              <a:prstGeom prst="roundRect">
                <a:avLst/>
              </a:prstGeom>
              <a:solidFill>
                <a:srgbClr val="FF8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sp>
            <p:nvSpPr>
              <p:cNvPr id="47" name="Rounded Rectangle 46"/>
              <p:cNvSpPr/>
              <p:nvPr/>
            </p:nvSpPr>
            <p:spPr>
              <a:xfrm>
                <a:off x="5830366" y="5688242"/>
                <a:ext cx="569847" cy="366768"/>
              </a:xfrm>
              <a:prstGeom prst="roundRect">
                <a:avLst/>
              </a:prstGeom>
              <a:solidFill>
                <a:srgbClr val="FF8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cxnSp>
            <p:nvCxnSpPr>
              <p:cNvPr id="63" name="Straight Connector 62"/>
              <p:cNvCxnSpPr>
                <a:stCxn id="48" idx="0"/>
                <a:endCxn id="55" idx="1"/>
              </p:cNvCxnSpPr>
              <p:nvPr/>
            </p:nvCxnSpPr>
            <p:spPr>
              <a:xfrm rot="5400000" flipH="1" flipV="1">
                <a:off x="2701682" y="4548468"/>
                <a:ext cx="587465" cy="1692081"/>
              </a:xfrm>
              <a:prstGeom prst="line">
                <a:avLst/>
              </a:prstGeom>
              <a:ln>
                <a:solidFill>
                  <a:srgbClr val="FF8000">
                    <a:alpha val="75000"/>
                  </a:srgb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47" idx="0"/>
                <a:endCxn id="55" idx="3"/>
              </p:cNvCxnSpPr>
              <p:nvPr/>
            </p:nvCxnSpPr>
            <p:spPr>
              <a:xfrm rot="16200000" flipV="1">
                <a:off x="5332662" y="4906409"/>
                <a:ext cx="587465" cy="976200"/>
              </a:xfrm>
              <a:prstGeom prst="line">
                <a:avLst/>
              </a:prstGeom>
              <a:ln>
                <a:solidFill>
                  <a:srgbClr val="FF8000">
                    <a:alpha val="75000"/>
                  </a:srgbClr>
                </a:solidFill>
              </a:ln>
              <a:effectLst/>
            </p:spPr>
            <p:style>
              <a:lnRef idx="2">
                <a:schemeClr val="accent1"/>
              </a:lnRef>
              <a:fillRef idx="0">
                <a:schemeClr val="accent1"/>
              </a:fillRef>
              <a:effectRef idx="1">
                <a:schemeClr val="accent1"/>
              </a:effectRef>
              <a:fontRef idx="minor">
                <a:schemeClr val="tx1"/>
              </a:fontRef>
            </p:style>
          </p:cxnSp>
        </p:grpSp>
      </p:grpSp>
      <p:grpSp>
        <p:nvGrpSpPr>
          <p:cNvPr id="26" name="Group 89"/>
          <p:cNvGrpSpPr>
            <a:grpSpLocks/>
          </p:cNvGrpSpPr>
          <p:nvPr/>
        </p:nvGrpSpPr>
        <p:grpSpPr bwMode="auto">
          <a:xfrm>
            <a:off x="3431381" y="2684860"/>
            <a:ext cx="2144316" cy="660797"/>
            <a:chOff x="3051388" y="3579953"/>
            <a:chExt cx="2858436" cy="880670"/>
          </a:xfrm>
        </p:grpSpPr>
        <p:sp>
          <p:nvSpPr>
            <p:cNvPr id="86" name="Rounded Rectangle 85"/>
            <p:cNvSpPr/>
            <p:nvPr/>
          </p:nvSpPr>
          <p:spPr>
            <a:xfrm>
              <a:off x="3821150" y="3579953"/>
              <a:ext cx="1296691" cy="809265"/>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a:lstStyle/>
            <a:p>
              <a:pPr algn="ctr">
                <a:defRPr/>
              </a:pPr>
              <a:r>
                <a:rPr lang="en-US" sz="1050" dirty="0">
                  <a:solidFill>
                    <a:schemeClr val="tx1"/>
                  </a:solidFill>
                </a:rPr>
                <a:t>syntactic ambiguity</a:t>
              </a:r>
            </a:p>
          </p:txBody>
        </p:sp>
        <p:sp>
          <p:nvSpPr>
            <p:cNvPr id="88" name="Right Arrow 87"/>
            <p:cNvSpPr/>
            <p:nvPr/>
          </p:nvSpPr>
          <p:spPr>
            <a:xfrm rot="19685612" flipH="1">
              <a:off x="3051388" y="4076619"/>
              <a:ext cx="596764" cy="384004"/>
            </a:xfrm>
            <a:prstGeom prst="rightArrow">
              <a:avLst/>
            </a:prstGeom>
            <a:solidFill>
              <a:srgbClr val="C6D9F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sp>
          <p:nvSpPr>
            <p:cNvPr id="89" name="Right Arrow 88"/>
            <p:cNvSpPr/>
            <p:nvPr/>
          </p:nvSpPr>
          <p:spPr>
            <a:xfrm rot="1914388">
              <a:off x="5313060" y="4076619"/>
              <a:ext cx="596764" cy="384004"/>
            </a:xfrm>
            <a:prstGeom prst="rightArrow">
              <a:avLst/>
            </a:prstGeom>
            <a:solidFill>
              <a:srgbClr val="C6D9F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sp>
        <p:nvSpPr>
          <p:cNvPr id="25610" name="TextBox 4"/>
          <p:cNvSpPr txBox="1">
            <a:spLocks noChangeArrowheads="1"/>
          </p:cNvSpPr>
          <p:nvPr/>
        </p:nvSpPr>
        <p:spPr bwMode="auto">
          <a:xfrm>
            <a:off x="4997054" y="4221956"/>
            <a:ext cx="2340705" cy="369332"/>
          </a:xfrm>
          <a:prstGeom prst="rect">
            <a:avLst/>
          </a:prstGeom>
          <a:noFill/>
          <a:ln w="9525">
            <a:noFill/>
            <a:miter lim="800000"/>
            <a:headEnd/>
            <a:tailEnd/>
          </a:ln>
        </p:spPr>
        <p:txBody>
          <a:bodyPr wrap="none">
            <a:prstTxWarp prst="textNoShape">
              <a:avLst/>
            </a:prstTxWarp>
            <a:spAutoFit/>
          </a:bodyPr>
          <a:lstStyle/>
          <a:p>
            <a:r>
              <a:rPr lang="en-US" sz="1800">
                <a:latin typeface="Calibri" pitchFamily="-106" charset="0"/>
              </a:rPr>
              <a:t>Fruit flies like a banana</a:t>
            </a:r>
          </a:p>
        </p:txBody>
      </p:sp>
      <p:sp>
        <p:nvSpPr>
          <p:cNvPr id="25611" name="TextBox 3"/>
          <p:cNvSpPr txBox="1">
            <a:spLocks noChangeArrowheads="1"/>
          </p:cNvSpPr>
          <p:nvPr/>
        </p:nvSpPr>
        <p:spPr bwMode="auto">
          <a:xfrm>
            <a:off x="2016919" y="4221956"/>
            <a:ext cx="2340705" cy="369332"/>
          </a:xfrm>
          <a:prstGeom prst="rect">
            <a:avLst/>
          </a:prstGeom>
          <a:noFill/>
          <a:ln w="9525">
            <a:noFill/>
            <a:miter lim="800000"/>
            <a:headEnd/>
            <a:tailEnd/>
          </a:ln>
        </p:spPr>
        <p:txBody>
          <a:bodyPr wrap="none">
            <a:prstTxWarp prst="textNoShape">
              <a:avLst/>
            </a:prstTxWarp>
            <a:spAutoFit/>
          </a:bodyPr>
          <a:lstStyle/>
          <a:p>
            <a:r>
              <a:rPr lang="en-US" sz="1800">
                <a:latin typeface="Calibri" pitchFamily="-106" charset="0"/>
              </a:rPr>
              <a:t>Fruit flies like a banana</a:t>
            </a:r>
          </a:p>
        </p:txBody>
      </p:sp>
      <p:sp>
        <p:nvSpPr>
          <p:cNvPr id="2" name="TextBox 1"/>
          <p:cNvSpPr txBox="1"/>
          <p:nvPr/>
        </p:nvSpPr>
        <p:spPr>
          <a:xfrm>
            <a:off x="1167493" y="4645144"/>
            <a:ext cx="4246675" cy="415498"/>
          </a:xfrm>
          <a:prstGeom prst="rect">
            <a:avLst/>
          </a:prstGeom>
          <a:noFill/>
          <a:ln>
            <a:solidFill>
              <a:srgbClr val="4F81BD"/>
            </a:solidFill>
          </a:ln>
        </p:spPr>
        <p:txBody>
          <a:bodyPr wrap="none" rtlCol="0">
            <a:spAutoFit/>
          </a:bodyPr>
          <a:lstStyle/>
          <a:p>
            <a:r>
              <a:rPr lang="en-US" sz="1050" dirty="0"/>
              <a:t>[“like” is a remarkable word: it can be used as a noun, verb, adverb, </a:t>
            </a:r>
          </a:p>
          <a:p>
            <a:r>
              <a:rPr lang="en-US" sz="1050" dirty="0"/>
              <a:t>adjective, preposition, particle, conjunction, or interjection.]</a:t>
            </a:r>
          </a:p>
        </p:txBody>
      </p:sp>
    </p:spTree>
    <p:extLst>
      <p:ext uri="{BB962C8B-B14F-4D97-AF65-F5344CB8AC3E}">
        <p14:creationId xmlns:p14="http://schemas.microsoft.com/office/powerpoint/2010/main" val="101004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solidFill>
                  <a:srgbClr val="7030A0"/>
                </a:solidFill>
              </a:rPr>
              <a:t>Traditional NLP use “shallow” statistical machine </a:t>
            </a:r>
            <a:r>
              <a:rPr lang="en-US" dirty="0">
                <a:solidFill>
                  <a:srgbClr val="7030A0"/>
                </a:solidFill>
              </a:rPr>
              <a:t>l</a:t>
            </a:r>
            <a:r>
              <a:rPr lang="en-US" b="0" dirty="0">
                <a:solidFill>
                  <a:srgbClr val="7030A0"/>
                </a:solidFill>
              </a:rPr>
              <a:t>earning </a:t>
            </a:r>
            <a:r>
              <a:rPr lang="en-US" dirty="0">
                <a:solidFill>
                  <a:srgbClr val="7030A0"/>
                </a:solidFill>
              </a:rPr>
              <a:t>m</a:t>
            </a:r>
            <a:r>
              <a:rPr lang="en-US" b="0" dirty="0">
                <a:solidFill>
                  <a:srgbClr val="7030A0"/>
                </a:solidFill>
              </a:rPr>
              <a:t>odels: HMM, MEMM, CRF</a:t>
            </a:r>
          </a:p>
        </p:txBody>
      </p:sp>
      <p:sp>
        <p:nvSpPr>
          <p:cNvPr id="3" name="Text Placeholder 2"/>
          <p:cNvSpPr>
            <a:spLocks noGrp="1"/>
          </p:cNvSpPr>
          <p:nvPr>
            <p:ph type="body" idx="1"/>
          </p:nvPr>
        </p:nvSpPr>
        <p:spPr>
          <a:xfrm>
            <a:off x="311700" y="1246817"/>
            <a:ext cx="8520600" cy="3416400"/>
          </a:xfrm>
        </p:spPr>
        <p:txBody>
          <a:bodyPr/>
          <a:lstStyle/>
          <a:p>
            <a:r>
              <a:rPr lang="en-US" dirty="0">
                <a:hlinkClick r:id="rId2"/>
              </a:rPr>
              <a:t>http://homepages.inf.ed.ac.uk/csutton/publications/crftut-fnt.pdf</a:t>
            </a:r>
            <a:endParaRPr lang="en-US" dirty="0"/>
          </a:p>
          <a:p>
            <a:endParaRPr lang="en-US" dirty="0"/>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14</a:t>
            </a:fld>
            <a:endParaRPr lang="en-US"/>
          </a:p>
        </p:txBody>
      </p:sp>
      <p:pic>
        <p:nvPicPr>
          <p:cNvPr id="5" name="Picture 4"/>
          <p:cNvPicPr>
            <a:picLocks noChangeAspect="1"/>
          </p:cNvPicPr>
          <p:nvPr/>
        </p:nvPicPr>
        <p:blipFill>
          <a:blip r:embed="rId3"/>
          <a:stretch>
            <a:fillRect/>
          </a:stretch>
        </p:blipFill>
        <p:spPr>
          <a:xfrm>
            <a:off x="1671464" y="1958717"/>
            <a:ext cx="5174696" cy="2821232"/>
          </a:xfrm>
          <a:prstGeom prst="rect">
            <a:avLst/>
          </a:prstGeom>
        </p:spPr>
      </p:pic>
    </p:spTree>
    <p:extLst>
      <p:ext uri="{BB962C8B-B14F-4D97-AF65-F5344CB8AC3E}">
        <p14:creationId xmlns:p14="http://schemas.microsoft.com/office/powerpoint/2010/main" val="98334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solidFill>
                  <a:srgbClr val="7030A0"/>
                </a:solidFill>
              </a:rPr>
              <a:t>Traditional Models: HMM, MEMM, CRF</a:t>
            </a:r>
          </a:p>
        </p:txBody>
      </p:sp>
      <p:sp>
        <p:nvSpPr>
          <p:cNvPr id="3" name="Text Placeholder 2"/>
          <p:cNvSpPr>
            <a:spLocks noGrp="1"/>
          </p:cNvSpPr>
          <p:nvPr>
            <p:ph type="body" idx="1"/>
          </p:nvPr>
        </p:nvSpPr>
        <p:spPr/>
        <p:txBody>
          <a:bodyPr/>
          <a:lstStyle/>
          <a:p>
            <a:r>
              <a:rPr lang="en-US" sz="2000" dirty="0">
                <a:hlinkClick r:id="rId2"/>
              </a:rPr>
              <a:t>http://homepages.inf.ed.ac.uk/csutton/publications/crftut-fnt.pdf</a:t>
            </a:r>
            <a:r>
              <a:rPr lang="en-US" sz="2000" dirty="0"/>
              <a:t> </a:t>
            </a:r>
          </a:p>
          <a:p>
            <a:pPr marL="428622" indent="-257175">
              <a:buFont typeface="Arial" panose="020B0604020202020204" pitchFamily="34" charset="0"/>
              <a:buChar char="•"/>
            </a:pPr>
            <a:r>
              <a:rPr lang="en-US" sz="2000" dirty="0"/>
              <a:t>Linear chain CRF for sequence class, Named entity CRF features</a:t>
            </a:r>
          </a:p>
          <a:p>
            <a:endParaRPr lang="en-US" dirty="0"/>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15</a:t>
            </a:fld>
            <a:endParaRPr lang="en-US"/>
          </a:p>
        </p:txBody>
      </p:sp>
      <p:pic>
        <p:nvPicPr>
          <p:cNvPr id="6" name="Picture 5"/>
          <p:cNvPicPr>
            <a:picLocks noChangeAspect="1"/>
          </p:cNvPicPr>
          <p:nvPr/>
        </p:nvPicPr>
        <p:blipFill>
          <a:blip r:embed="rId3"/>
          <a:stretch>
            <a:fillRect/>
          </a:stretch>
        </p:blipFill>
        <p:spPr>
          <a:xfrm>
            <a:off x="1002946" y="2008191"/>
            <a:ext cx="3501168" cy="2299423"/>
          </a:xfrm>
          <a:prstGeom prst="rect">
            <a:avLst/>
          </a:prstGeom>
        </p:spPr>
      </p:pic>
      <p:pic>
        <p:nvPicPr>
          <p:cNvPr id="7" name="Picture 6"/>
          <p:cNvPicPr>
            <a:picLocks noChangeAspect="1"/>
          </p:cNvPicPr>
          <p:nvPr/>
        </p:nvPicPr>
        <p:blipFill>
          <a:blip r:embed="rId4"/>
          <a:stretch>
            <a:fillRect/>
          </a:stretch>
        </p:blipFill>
        <p:spPr>
          <a:xfrm>
            <a:off x="4596466" y="2027486"/>
            <a:ext cx="3404534" cy="2309334"/>
          </a:xfrm>
          <a:prstGeom prst="rect">
            <a:avLst/>
          </a:prstGeom>
        </p:spPr>
      </p:pic>
      <p:sp>
        <p:nvSpPr>
          <p:cNvPr id="5" name="TextBox 4">
            <a:extLst>
              <a:ext uri="{FF2B5EF4-FFF2-40B4-BE49-F238E27FC236}">
                <a16:creationId xmlns:a16="http://schemas.microsoft.com/office/drawing/2014/main" id="{E90E3B3A-8EC4-AD4A-93D0-300F5D0B2F4D}"/>
              </a:ext>
            </a:extLst>
          </p:cNvPr>
          <p:cNvSpPr txBox="1"/>
          <p:nvPr/>
        </p:nvSpPr>
        <p:spPr>
          <a:xfrm>
            <a:off x="311700" y="4374989"/>
            <a:ext cx="8384828" cy="707886"/>
          </a:xfrm>
          <a:prstGeom prst="rect">
            <a:avLst/>
          </a:prstGeom>
          <a:noFill/>
          <a:ln>
            <a:solidFill>
              <a:srgbClr val="7030A0"/>
            </a:solidFill>
          </a:ln>
        </p:spPr>
        <p:txBody>
          <a:bodyPr wrap="square" rtlCol="0">
            <a:spAutoFit/>
          </a:bodyPr>
          <a:lstStyle/>
          <a:p>
            <a:r>
              <a:rPr lang="en-US" sz="2000" dirty="0">
                <a:solidFill>
                  <a:srgbClr val="7030A0"/>
                </a:solidFill>
              </a:rPr>
              <a:t>Custom solutions for each domain, and for each application.</a:t>
            </a:r>
          </a:p>
          <a:p>
            <a:r>
              <a:rPr lang="en-US" sz="2000" dirty="0">
                <a:solidFill>
                  <a:srgbClr val="7030A0"/>
                </a:solidFill>
              </a:rPr>
              <a:t>Difficulty capturing long-range dependencies, context, and semantics</a:t>
            </a:r>
          </a:p>
        </p:txBody>
      </p:sp>
    </p:spTree>
    <p:extLst>
      <p:ext uri="{BB962C8B-B14F-4D97-AF65-F5344CB8AC3E}">
        <p14:creationId xmlns:p14="http://schemas.microsoft.com/office/powerpoint/2010/main" val="2083673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rmAutofit fontScale="90000"/>
          </a:bodyPr>
          <a:lstStyle/>
          <a:p>
            <a:r>
              <a:rPr lang="en-US" dirty="0">
                <a:solidFill>
                  <a:srgbClr val="7030A0"/>
                </a:solidFill>
              </a:rPr>
              <a:t>NLP: With deep Learning,</a:t>
            </a:r>
            <a:br>
              <a:rPr lang="en-US" dirty="0">
                <a:solidFill>
                  <a:srgbClr val="7030A0"/>
                </a:solidFill>
              </a:rPr>
            </a:br>
            <a:r>
              <a:rPr lang="en-US" dirty="0">
                <a:solidFill>
                  <a:srgbClr val="7030A0"/>
                </a:solidFill>
              </a:rPr>
              <a:t>reality is getting closer to vision</a:t>
            </a:r>
          </a:p>
        </p:txBody>
      </p:sp>
      <p:sp>
        <p:nvSpPr>
          <p:cNvPr id="11" name="Rounded Rectangular Callout 10"/>
          <p:cNvSpPr/>
          <p:nvPr/>
        </p:nvSpPr>
        <p:spPr>
          <a:xfrm>
            <a:off x="2048668" y="1413273"/>
            <a:ext cx="1490663" cy="726281"/>
          </a:xfrm>
          <a:prstGeom prst="wedgeRoundRectCallout">
            <a:avLst>
              <a:gd name="adj1" fmla="val -5879"/>
              <a:gd name="adj2" fmla="val 134063"/>
              <a:gd name="adj3" fmla="val 16667"/>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500" i="1" dirty="0">
                <a:solidFill>
                  <a:schemeClr val="tx1"/>
                </a:solidFill>
              </a:rPr>
              <a:t>Ok Google</a:t>
            </a:r>
            <a:r>
              <a:rPr lang="en-US" sz="1500" dirty="0">
                <a:solidFill>
                  <a:schemeClr val="tx1"/>
                </a:solidFill>
              </a:rPr>
              <a:t>, what’s my commute?</a:t>
            </a:r>
          </a:p>
        </p:txBody>
      </p:sp>
      <p:sp>
        <p:nvSpPr>
          <p:cNvPr id="12" name="Rounded Rectangular Callout 11"/>
          <p:cNvSpPr/>
          <p:nvPr/>
        </p:nvSpPr>
        <p:spPr>
          <a:xfrm>
            <a:off x="3943350" y="1413272"/>
            <a:ext cx="1453129" cy="701278"/>
          </a:xfrm>
          <a:prstGeom prst="wedgeRoundRectCallout">
            <a:avLst>
              <a:gd name="adj1" fmla="val 493"/>
              <a:gd name="adj2" fmla="val 165577"/>
              <a:gd name="adj3" fmla="val 16667"/>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500" i="1" dirty="0" err="1">
                <a:solidFill>
                  <a:schemeClr val="tx1"/>
                </a:solidFill>
              </a:rPr>
              <a:t>Siri</a:t>
            </a:r>
            <a:r>
              <a:rPr lang="en-US" sz="1500" i="1" dirty="0">
                <a:solidFill>
                  <a:schemeClr val="tx1"/>
                </a:solidFill>
              </a:rPr>
              <a:t>, </a:t>
            </a:r>
            <a:r>
              <a:rPr lang="en-US" sz="1500" dirty="0">
                <a:solidFill>
                  <a:schemeClr val="tx1"/>
                </a:solidFill>
              </a:rPr>
              <a:t>play </a:t>
            </a:r>
            <a:r>
              <a:rPr lang="en-US" sz="1500" dirty="0" err="1">
                <a:solidFill>
                  <a:schemeClr val="tx1"/>
                </a:solidFill>
              </a:rPr>
              <a:t>Stompy</a:t>
            </a:r>
            <a:r>
              <a:rPr lang="en-US" sz="1500" dirty="0">
                <a:solidFill>
                  <a:schemeClr val="tx1"/>
                </a:solidFill>
              </a:rPr>
              <a:t> the Bear</a:t>
            </a:r>
          </a:p>
        </p:txBody>
      </p:sp>
      <p:sp>
        <p:nvSpPr>
          <p:cNvPr id="13" name="Rounded Rectangular Callout 12"/>
          <p:cNvSpPr/>
          <p:nvPr/>
        </p:nvSpPr>
        <p:spPr>
          <a:xfrm>
            <a:off x="6187678" y="1413272"/>
            <a:ext cx="1413272" cy="728663"/>
          </a:xfrm>
          <a:prstGeom prst="wedgeRoundRectCallout">
            <a:avLst>
              <a:gd name="adj1" fmla="val 5096"/>
              <a:gd name="adj2" fmla="val 101184"/>
              <a:gd name="adj3" fmla="val 16667"/>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500" i="1" dirty="0" err="1">
                <a:solidFill>
                  <a:schemeClr val="tx1"/>
                </a:solidFill>
              </a:rPr>
              <a:t>Alexa</a:t>
            </a:r>
            <a:r>
              <a:rPr lang="en-US" sz="1500" dirty="0">
                <a:solidFill>
                  <a:schemeClr val="tx1"/>
                </a:solidFill>
              </a:rPr>
              <a:t>, re-order Thai Peanut Sauce</a:t>
            </a:r>
          </a:p>
        </p:txBody>
      </p:sp>
      <p:pic>
        <p:nvPicPr>
          <p:cNvPr id="3" name="Picture 2"/>
          <p:cNvPicPr>
            <a:picLocks noChangeAspect="1"/>
          </p:cNvPicPr>
          <p:nvPr/>
        </p:nvPicPr>
        <p:blipFill>
          <a:blip r:embed="rId3"/>
          <a:stretch>
            <a:fillRect/>
          </a:stretch>
        </p:blipFill>
        <p:spPr>
          <a:xfrm>
            <a:off x="1828800" y="2886075"/>
            <a:ext cx="1781175" cy="1914525"/>
          </a:xfrm>
          <a:prstGeom prst="rect">
            <a:avLst/>
          </a:prstGeom>
        </p:spPr>
      </p:pic>
      <p:pic>
        <p:nvPicPr>
          <p:cNvPr id="4" name="Picture 3"/>
          <p:cNvPicPr>
            <a:picLocks noChangeAspect="1"/>
          </p:cNvPicPr>
          <p:nvPr/>
        </p:nvPicPr>
        <p:blipFill>
          <a:blip r:embed="rId4"/>
          <a:stretch>
            <a:fillRect/>
          </a:stretch>
        </p:blipFill>
        <p:spPr>
          <a:xfrm>
            <a:off x="6229350" y="2514600"/>
            <a:ext cx="885825" cy="2411087"/>
          </a:xfrm>
          <a:prstGeom prst="rect">
            <a:avLst/>
          </a:prstGeom>
        </p:spPr>
      </p:pic>
      <p:pic>
        <p:nvPicPr>
          <p:cNvPr id="5" name="Picture 4"/>
          <p:cNvPicPr>
            <a:picLocks noChangeAspect="1"/>
          </p:cNvPicPr>
          <p:nvPr/>
        </p:nvPicPr>
        <p:blipFill>
          <a:blip r:embed="rId5"/>
          <a:stretch>
            <a:fillRect/>
          </a:stretch>
        </p:blipFill>
        <p:spPr>
          <a:xfrm>
            <a:off x="4114800" y="2971800"/>
            <a:ext cx="1373569" cy="1712179"/>
          </a:xfrm>
          <a:prstGeom prst="rect">
            <a:avLst/>
          </a:prstGeom>
        </p:spPr>
      </p:pic>
    </p:spTree>
    <p:extLst>
      <p:ext uri="{BB962C8B-B14F-4D97-AF65-F5344CB8AC3E}">
        <p14:creationId xmlns:p14="http://schemas.microsoft.com/office/powerpoint/2010/main" val="413335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idx="4294967295"/>
          </p:nvPr>
        </p:nvSpPr>
        <p:spPr>
          <a:xfrm>
            <a:off x="583096"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NLP VOCABULARY</a:t>
            </a:r>
            <a:endParaRPr sz="3000" b="1" i="0" u="none" strike="noStrike" cap="none" dirty="0">
              <a:solidFill>
                <a:schemeClr val="lt1"/>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9"/>
          <p:cNvSpPr txBox="1">
            <a:spLocks noGrp="1"/>
          </p:cNvSpPr>
          <p:nvPr>
            <p:ph type="title"/>
          </p:nvPr>
        </p:nvSpPr>
        <p:spPr>
          <a:xfrm>
            <a:off x="311700" y="310114"/>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VOCABULARY</a:t>
            </a:r>
            <a:endParaRPr sz="3600" b="1" i="0" u="none" strike="noStrike" cap="none" dirty="0">
              <a:solidFill>
                <a:srgbClr val="7030A0"/>
              </a:solidFill>
              <a:latin typeface="Trebuchet MS"/>
              <a:ea typeface="Trebuchet MS"/>
              <a:cs typeface="Trebuchet MS"/>
              <a:sym typeface="Trebuchet MS"/>
            </a:endParaRPr>
          </a:p>
        </p:txBody>
      </p:sp>
      <p:sp>
        <p:nvSpPr>
          <p:cNvPr id="207" name="Google Shape;207;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token</a:t>
            </a:r>
            <a:r>
              <a:rPr lang="en-US" sz="1800" b="0" i="0" u="none" strike="noStrike" cap="none" dirty="0">
                <a:solidFill>
                  <a:schemeClr val="dk2"/>
                </a:solidFill>
                <a:latin typeface="Arial"/>
                <a:ea typeface="Arial"/>
                <a:cs typeface="Arial"/>
                <a:sym typeface="Arial"/>
              </a:rPr>
              <a:t> - A unit of text, typically a word.  Could also be:</a:t>
            </a:r>
            <a:endParaRPr dirty="0"/>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Group of words like "New York"</a:t>
            </a:r>
            <a:endParaRPr dirty="0"/>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Sub-word like "mega" in "megabyte"</a:t>
            </a:r>
            <a:endParaRPr dirty="0"/>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Letter like "m"</a:t>
            </a:r>
            <a:endParaRPr dirty="0"/>
          </a:p>
          <a:p>
            <a:pPr marL="457200" marR="0" lvl="0" indent="-342900" algn="l" rtl="0">
              <a:lnSpc>
                <a:spcPct val="115000"/>
              </a:lnSpc>
              <a:spcBef>
                <a:spcPts val="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tokenizing</a:t>
            </a:r>
            <a:r>
              <a:rPr lang="en-US" sz="1800" b="0" i="0" u="none" strike="noStrike" cap="none" dirty="0">
                <a:solidFill>
                  <a:schemeClr val="dk2"/>
                </a:solidFill>
                <a:latin typeface="Arial"/>
                <a:ea typeface="Arial"/>
                <a:cs typeface="Arial"/>
                <a:sym typeface="Arial"/>
              </a:rPr>
              <a:t> - Each token can be represented as a distinct number</a:t>
            </a:r>
            <a:endParaRPr dirty="0"/>
          </a:p>
          <a:p>
            <a:pPr marL="457200" marR="0" lvl="0" indent="-342900" algn="l" rtl="0">
              <a:lnSpc>
                <a:spcPct val="115000"/>
              </a:lnSpc>
              <a:spcBef>
                <a:spcPts val="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document</a:t>
            </a:r>
            <a:r>
              <a:rPr lang="en-US" sz="1800" b="0" i="0" u="none" strike="noStrike" cap="none" dirty="0">
                <a:solidFill>
                  <a:schemeClr val="dk2"/>
                </a:solidFill>
                <a:latin typeface="Arial"/>
                <a:ea typeface="Arial"/>
                <a:cs typeface="Arial"/>
                <a:sym typeface="Arial"/>
              </a:rPr>
              <a:t> - Sequence of </a:t>
            </a:r>
            <a:r>
              <a:rPr lang="en-US" sz="1800" b="0" i="1" u="none" strike="noStrike" cap="none" dirty="0">
                <a:solidFill>
                  <a:schemeClr val="dk2"/>
                </a:solidFill>
                <a:latin typeface="Arial"/>
                <a:ea typeface="Arial"/>
                <a:cs typeface="Arial"/>
                <a:sym typeface="Arial"/>
              </a:rPr>
              <a:t>tokens  </a:t>
            </a:r>
            <a:endParaRPr sz="1800" b="0" i="0" u="none" strike="noStrike" cap="none" dirty="0">
              <a:solidFill>
                <a:schemeClr val="dk2"/>
              </a:solidFill>
              <a:latin typeface="Arial"/>
              <a:ea typeface="Arial"/>
              <a:cs typeface="Arial"/>
              <a:sym typeface="Arial"/>
            </a:endParaRPr>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Could be whole book or a tweet</a:t>
            </a:r>
            <a:endParaRPr dirty="0"/>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Classify each </a:t>
            </a:r>
            <a:r>
              <a:rPr lang="en-US" sz="1400" b="0" i="1" u="none" strike="noStrike" cap="none" dirty="0">
                <a:solidFill>
                  <a:schemeClr val="dk2"/>
                </a:solidFill>
                <a:latin typeface="Arial"/>
                <a:ea typeface="Arial"/>
                <a:cs typeface="Arial"/>
                <a:sym typeface="Arial"/>
              </a:rPr>
              <a:t>document</a:t>
            </a:r>
            <a:r>
              <a:rPr lang="en-US" sz="1400" b="0" i="0" u="none" strike="noStrike" cap="none" dirty="0">
                <a:solidFill>
                  <a:schemeClr val="dk2"/>
                </a:solidFill>
                <a:latin typeface="Arial"/>
                <a:ea typeface="Arial"/>
                <a:cs typeface="Arial"/>
                <a:sym typeface="Arial"/>
              </a:rPr>
              <a:t> as having a positive or a negative sentiment</a:t>
            </a:r>
            <a:endParaRPr dirty="0"/>
          </a:p>
          <a:p>
            <a:pPr marL="457200" marR="0" lvl="0" indent="-342900" algn="l" rtl="0">
              <a:lnSpc>
                <a:spcPct val="115000"/>
              </a:lnSpc>
              <a:spcBef>
                <a:spcPts val="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corpus</a:t>
            </a:r>
            <a:r>
              <a:rPr lang="en-US" sz="1800" b="0" i="0" u="none" strike="noStrike" cap="none" dirty="0">
                <a:solidFill>
                  <a:schemeClr val="dk2"/>
                </a:solidFill>
                <a:latin typeface="Arial"/>
                <a:ea typeface="Arial"/>
                <a:cs typeface="Arial"/>
                <a:sym typeface="Arial"/>
              </a:rPr>
              <a:t> - A set of </a:t>
            </a:r>
            <a:r>
              <a:rPr lang="en-US" sz="1800" b="0" i="1" u="none" strike="noStrike" cap="none" dirty="0">
                <a:solidFill>
                  <a:schemeClr val="dk2"/>
                </a:solidFill>
                <a:latin typeface="Arial"/>
                <a:ea typeface="Arial"/>
                <a:cs typeface="Arial"/>
                <a:sym typeface="Arial"/>
              </a:rPr>
              <a:t>documents</a:t>
            </a:r>
            <a:endParaRPr sz="1800" b="0" i="0" u="none" strike="noStrike" cap="none" dirty="0">
              <a:solidFill>
                <a:schemeClr val="dk2"/>
              </a:solidFill>
              <a:latin typeface="Arial"/>
              <a:ea typeface="Arial"/>
              <a:cs typeface="Arial"/>
              <a:sym typeface="Arial"/>
            </a:endParaRPr>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We'll use a </a:t>
            </a:r>
            <a:r>
              <a:rPr lang="en-US" sz="1400" b="0" i="1" u="none" strike="noStrike" cap="none" dirty="0">
                <a:solidFill>
                  <a:schemeClr val="dk2"/>
                </a:solidFill>
                <a:latin typeface="Arial"/>
                <a:ea typeface="Arial"/>
                <a:cs typeface="Arial"/>
                <a:sym typeface="Arial"/>
              </a:rPr>
              <a:t>corpus</a:t>
            </a:r>
            <a:r>
              <a:rPr lang="en-US" sz="1400" b="0" i="0" u="none" strike="noStrike" cap="none" dirty="0">
                <a:solidFill>
                  <a:schemeClr val="dk2"/>
                </a:solidFill>
                <a:latin typeface="Arial"/>
                <a:ea typeface="Arial"/>
                <a:cs typeface="Arial"/>
                <a:sym typeface="Arial"/>
              </a:rPr>
              <a:t> containing movie reviews since each </a:t>
            </a:r>
            <a:r>
              <a:rPr lang="en-US" sz="1400" b="0" i="1" u="none" strike="noStrike" cap="none" dirty="0">
                <a:solidFill>
                  <a:schemeClr val="dk2"/>
                </a:solidFill>
                <a:latin typeface="Arial"/>
                <a:ea typeface="Arial"/>
                <a:cs typeface="Arial"/>
                <a:sym typeface="Arial"/>
              </a:rPr>
              <a:t>document</a:t>
            </a:r>
            <a:r>
              <a:rPr lang="en-US" sz="1400" b="0" i="0" u="none" strike="noStrike" cap="none" dirty="0">
                <a:solidFill>
                  <a:schemeClr val="dk2"/>
                </a:solidFill>
                <a:latin typeface="Arial"/>
                <a:ea typeface="Arial"/>
                <a:cs typeface="Arial"/>
                <a:sym typeface="Arial"/>
              </a:rPr>
              <a:t> is paired with a rating indicating </a:t>
            </a:r>
            <a:r>
              <a:rPr lang="en-US" sz="1400" b="0" i="1" u="none" strike="noStrike" cap="none" dirty="0">
                <a:solidFill>
                  <a:schemeClr val="dk2"/>
                </a:solidFill>
                <a:latin typeface="Arial"/>
                <a:ea typeface="Arial"/>
                <a:cs typeface="Arial"/>
                <a:sym typeface="Arial"/>
              </a:rPr>
              <a:t>sentiment</a:t>
            </a:r>
            <a:endParaRPr sz="1400" b="0" i="0" u="none" strike="noStrike" cap="none" dirty="0">
              <a:solidFill>
                <a:schemeClr val="dk1"/>
              </a:solidFill>
              <a:latin typeface="Trebuchet MS"/>
              <a:ea typeface="Trebuchet MS"/>
              <a:cs typeface="Trebuchet MS"/>
              <a:sym typeface="Trebuchet MS"/>
            </a:endParaRPr>
          </a:p>
          <a:p>
            <a:pPr marL="457200" marR="0" lvl="0" indent="-114300" algn="l" rtl="0">
              <a:lnSpc>
                <a:spcPct val="115000"/>
              </a:lnSpc>
              <a:spcBef>
                <a:spcPts val="0"/>
              </a:spcBef>
              <a:spcAft>
                <a:spcPts val="0"/>
              </a:spcAft>
              <a:buClr>
                <a:schemeClr val="dk2"/>
              </a:buClr>
              <a:buSzPts val="1800"/>
              <a:buFont typeface="Trebuchet MS"/>
              <a:buNone/>
            </a:pPr>
            <a:endParaRPr sz="1800" b="0" i="0" u="none" strike="noStrike" cap="none" dirty="0">
              <a:solidFill>
                <a:schemeClr val="dk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0"/>
          <p:cNvSpPr txBox="1">
            <a:spLocks noGrp="1"/>
          </p:cNvSpPr>
          <p:nvPr>
            <p:ph type="title"/>
          </p:nvPr>
        </p:nvSpPr>
        <p:spPr>
          <a:xfrm>
            <a:off x="311700" y="310114"/>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VOCABULARY</a:t>
            </a:r>
            <a:endParaRPr sz="3600" b="1" i="0" u="none" strike="noStrike" cap="none" dirty="0">
              <a:solidFill>
                <a:srgbClr val="7030A0"/>
              </a:solidFill>
              <a:latin typeface="Trebuchet MS"/>
              <a:ea typeface="Trebuchet MS"/>
              <a:cs typeface="Trebuchet MS"/>
              <a:sym typeface="Trebuchet MS"/>
            </a:endParaRPr>
          </a:p>
        </p:txBody>
      </p:sp>
      <p:sp>
        <p:nvSpPr>
          <p:cNvPr id="213" name="Google Shape;213;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n-grams</a:t>
            </a:r>
            <a:r>
              <a:rPr lang="en-US" sz="1800" b="0" i="0" u="none" strike="noStrike" cap="none" dirty="0">
                <a:solidFill>
                  <a:schemeClr val="dk2"/>
                </a:solidFill>
                <a:latin typeface="Arial"/>
                <a:ea typeface="Arial"/>
                <a:cs typeface="Arial"/>
                <a:sym typeface="Arial"/>
              </a:rPr>
              <a:t> - adjoining sequence of </a:t>
            </a:r>
            <a:r>
              <a:rPr lang="en-US" sz="1800" b="0" i="1" u="none" strike="noStrike" cap="none" dirty="0">
                <a:solidFill>
                  <a:schemeClr val="dk2"/>
                </a:solidFill>
                <a:latin typeface="Arial"/>
                <a:ea typeface="Arial"/>
                <a:cs typeface="Arial"/>
                <a:sym typeface="Arial"/>
              </a:rPr>
              <a:t>n</a:t>
            </a:r>
            <a:r>
              <a:rPr lang="en-US" sz="1800" b="0" i="0" u="none" strike="noStrike" cap="none" dirty="0">
                <a:solidFill>
                  <a:schemeClr val="dk2"/>
                </a:solidFill>
                <a:latin typeface="Arial"/>
                <a:ea typeface="Arial"/>
                <a:cs typeface="Arial"/>
                <a:sym typeface="Arial"/>
              </a:rPr>
              <a:t> tokens (words)</a:t>
            </a:r>
            <a:endParaRPr dirty="0"/>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Sometimes referred to as shingles</a:t>
            </a:r>
            <a:endParaRPr dirty="0"/>
          </a:p>
          <a:p>
            <a:pPr marL="457200" marR="0" lvl="0" indent="-342900" algn="l" rtl="0">
              <a:lnSpc>
                <a:spcPct val="100000"/>
              </a:lnSpc>
              <a:spcBef>
                <a:spcPts val="60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sentiment analysis </a:t>
            </a:r>
            <a:r>
              <a:rPr lang="en-US" sz="1800" b="0" i="0" u="none" strike="noStrike" cap="none" dirty="0">
                <a:solidFill>
                  <a:schemeClr val="dk2"/>
                </a:solidFill>
                <a:latin typeface="Arial"/>
                <a:ea typeface="Arial"/>
                <a:cs typeface="Arial"/>
                <a:sym typeface="Arial"/>
              </a:rPr>
              <a:t>- evaluate mood of n-grams</a:t>
            </a:r>
            <a:endParaRPr dirty="0"/>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Determine the attitude / emotion of text</a:t>
            </a:r>
            <a:endParaRPr dirty="0"/>
          </a:p>
          <a:p>
            <a:pPr marL="457200" marR="0" lvl="0" indent="-342900" algn="l" rtl="0">
              <a:lnSpc>
                <a:spcPct val="100000"/>
              </a:lnSpc>
              <a:spcBef>
                <a:spcPts val="600"/>
              </a:spcBef>
              <a:spcAft>
                <a:spcPts val="0"/>
              </a:spcAft>
              <a:buClr>
                <a:schemeClr val="dk2"/>
              </a:buClr>
              <a:buSzPts val="1800"/>
              <a:buFont typeface="Arial"/>
              <a:buChar char="●"/>
            </a:pPr>
            <a:r>
              <a:rPr lang="en-US" sz="1800" b="0" i="1" u="none" strike="noStrike" cap="none" dirty="0" err="1">
                <a:solidFill>
                  <a:schemeClr val="dk2"/>
                </a:solidFill>
                <a:latin typeface="Arial"/>
                <a:ea typeface="Arial"/>
                <a:cs typeface="Arial"/>
                <a:sym typeface="Arial"/>
              </a:rPr>
              <a:t>tf-idf</a:t>
            </a:r>
            <a:r>
              <a:rPr lang="en-US" sz="1800" b="0" i="0" u="none" strike="noStrike" cap="none" dirty="0">
                <a:solidFill>
                  <a:schemeClr val="dk2"/>
                </a:solidFill>
                <a:latin typeface="Arial"/>
                <a:ea typeface="Arial"/>
                <a:cs typeface="Arial"/>
                <a:sym typeface="Arial"/>
              </a:rPr>
              <a:t> = term frequency * inverse document frequency</a:t>
            </a:r>
            <a:endParaRPr dirty="0"/>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Numerical statistic intended to reflect significance of a word to a document in a corpus</a:t>
            </a:r>
            <a:endParaRPr sz="1400" b="0" i="0" u="none" strike="noStrike" cap="none" dirty="0">
              <a:solidFill>
                <a:schemeClr val="dk2"/>
              </a:solidFill>
              <a:latin typeface="Arial"/>
              <a:ea typeface="Arial"/>
              <a:cs typeface="Arial"/>
              <a:sym typeface="Arial"/>
            </a:endParaRPr>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Popular term-weighting schemes</a:t>
            </a:r>
            <a:endParaRPr dirty="0"/>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TF increases each time a word appears in a document</a:t>
            </a:r>
            <a:endParaRPr dirty="0"/>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IDF decreases each time a word appears in a corpus</a:t>
            </a:r>
            <a:endParaRPr dirty="0"/>
          </a:p>
          <a:p>
            <a:pPr marL="457200" marR="0" lvl="0" indent="-114300" algn="l" rtl="0">
              <a:lnSpc>
                <a:spcPct val="100000"/>
              </a:lnSpc>
              <a:spcBef>
                <a:spcPts val="0"/>
              </a:spcBef>
              <a:spcAft>
                <a:spcPts val="0"/>
              </a:spcAft>
              <a:buClr>
                <a:schemeClr val="dk2"/>
              </a:buClr>
              <a:buSzPts val="1800"/>
              <a:buFont typeface="Trebuchet MS"/>
              <a:buNone/>
            </a:pPr>
            <a:endParaRPr sz="1800" b="0" i="0" u="none" strike="noStrike" cap="none" dirty="0">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8"/>
          <p:cNvSpPr/>
          <p:nvPr/>
        </p:nvSpPr>
        <p:spPr>
          <a:xfrm>
            <a:off x="1" y="1"/>
            <a:ext cx="3657404" cy="5143499"/>
          </a:xfrm>
          <a:prstGeom prst="rect">
            <a:avLst/>
          </a:prstGeom>
          <a:solidFill>
            <a:srgbClr val="7030A0"/>
          </a:solidFill>
          <a:ln>
            <a:noFill/>
          </a:ln>
        </p:spPr>
        <p:txBody>
          <a:bodyPr spcFirstLastPara="1" wrap="square" lIns="76175" tIns="38075" rIns="76175" bIns="38075"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rgbClr val="FF0000"/>
              </a:solidFill>
              <a:latin typeface="Arial"/>
              <a:ea typeface="Arial"/>
              <a:cs typeface="Arial"/>
              <a:sym typeface="Arial"/>
            </a:endParaRPr>
          </a:p>
        </p:txBody>
      </p:sp>
      <p:sp>
        <p:nvSpPr>
          <p:cNvPr id="131" name="Google Shape;131;p28"/>
          <p:cNvSpPr txBox="1"/>
          <p:nvPr/>
        </p:nvSpPr>
        <p:spPr>
          <a:xfrm>
            <a:off x="1" y="2325528"/>
            <a:ext cx="3657404" cy="492443"/>
          </a:xfrm>
          <a:prstGeom prst="rect">
            <a:avLst/>
          </a:prstGeom>
          <a:noFill/>
          <a:ln>
            <a:noFill/>
          </a:ln>
        </p:spPr>
        <p:txBody>
          <a:bodyPr spcFirstLastPara="1" wrap="square" lIns="76175" tIns="38075" rIns="76175" bIns="38075" anchor="ctr" anchorCtr="0">
            <a:noAutofit/>
          </a:bodyPr>
          <a:lstStyle/>
          <a:p>
            <a:pPr marL="0" marR="0" lvl="0" indent="0" algn="ctr" rtl="0">
              <a:lnSpc>
                <a:spcPct val="90000"/>
              </a:lnSpc>
              <a:spcBef>
                <a:spcPts val="0"/>
              </a:spcBef>
              <a:spcAft>
                <a:spcPts val="0"/>
              </a:spcAft>
              <a:buClr>
                <a:schemeClr val="dk2"/>
              </a:buClr>
              <a:buSzPts val="750"/>
              <a:buFont typeface="Arial"/>
              <a:buNone/>
            </a:pPr>
            <a:r>
              <a:rPr lang="en-US" sz="3000" b="1" i="0" u="none" strike="noStrike" cap="none" dirty="0">
                <a:solidFill>
                  <a:srgbClr val="FFFFFF"/>
                </a:solidFill>
                <a:latin typeface="Arial"/>
                <a:ea typeface="Arial"/>
                <a:cs typeface="Arial"/>
                <a:sym typeface="Arial"/>
              </a:rPr>
              <a:t>TOPICS: Classification</a:t>
            </a:r>
            <a:endParaRPr dirty="0">
              <a:solidFill>
                <a:srgbClr val="FFFFFF"/>
              </a:solidFill>
            </a:endParaRPr>
          </a:p>
        </p:txBody>
      </p:sp>
      <p:sp>
        <p:nvSpPr>
          <p:cNvPr id="2" name="TextBox 1">
            <a:extLst>
              <a:ext uri="{FF2B5EF4-FFF2-40B4-BE49-F238E27FC236}">
                <a16:creationId xmlns:a16="http://schemas.microsoft.com/office/drawing/2014/main" id="{012B31E2-E129-0748-BA57-8E0934B854FD}"/>
              </a:ext>
            </a:extLst>
          </p:cNvPr>
          <p:cNvSpPr txBox="1"/>
          <p:nvPr/>
        </p:nvSpPr>
        <p:spPr>
          <a:xfrm>
            <a:off x="3774332" y="1060316"/>
            <a:ext cx="5243208" cy="2994666"/>
          </a:xfrm>
          <a:prstGeom prst="rect">
            <a:avLst/>
          </a:prstGeom>
          <a:noFill/>
        </p:spPr>
        <p:txBody>
          <a:bodyPr wrap="square" rtlCol="0">
            <a:spAutoFit/>
          </a:bodyPr>
          <a:lstStyle/>
          <a:p>
            <a:pPr marL="342900" lvl="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What is Natural Language Processing</a:t>
            </a:r>
          </a:p>
          <a:p>
            <a:pPr marL="342900" lvl="5"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Why is NLP hard?</a:t>
            </a:r>
          </a:p>
          <a:p>
            <a:pPr marL="342900" lvl="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NLP Vocabulary</a:t>
            </a:r>
          </a:p>
          <a:p>
            <a:pPr marL="342900" lvl="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Text Classification</a:t>
            </a:r>
          </a:p>
          <a:p>
            <a:pPr marL="914400" lvl="3" indent="-228600">
              <a:buFont typeface="Trebuchet MS"/>
              <a:buChar char="●"/>
            </a:pPr>
            <a:r>
              <a:rPr lang="en-US" sz="1800" dirty="0">
                <a:solidFill>
                  <a:schemeClr val="bg2"/>
                </a:solidFill>
                <a:latin typeface="Trebuchet MS"/>
                <a:ea typeface="Trebuchet MS"/>
                <a:cs typeface="Trebuchet MS"/>
                <a:sym typeface="Trebuchet MS"/>
              </a:rPr>
              <a:t>Word embeddings</a:t>
            </a:r>
          </a:p>
          <a:p>
            <a:pPr marL="914400" lvl="3" indent="-228600">
              <a:buFont typeface="Trebuchet MS"/>
              <a:buChar char="●"/>
            </a:pPr>
            <a:r>
              <a:rPr lang="en-US" sz="1800" dirty="0">
                <a:solidFill>
                  <a:schemeClr val="bg2"/>
                </a:solidFill>
                <a:latin typeface="Trebuchet MS"/>
                <a:ea typeface="Trebuchet MS"/>
                <a:cs typeface="Trebuchet MS"/>
                <a:sym typeface="Trebuchet MS"/>
              </a:rPr>
              <a:t>Network architectures: MLP, CNN, RNN</a:t>
            </a:r>
          </a:p>
          <a:p>
            <a:pPr marL="914400" lvl="3" indent="-228600">
              <a:buFont typeface="Trebuchet MS"/>
              <a:buChar char="●"/>
            </a:pPr>
            <a:r>
              <a:rPr lang="en-US" sz="1800" dirty="0">
                <a:solidFill>
                  <a:schemeClr val="bg2"/>
                </a:solidFill>
                <a:latin typeface="Trebuchet MS"/>
                <a:ea typeface="Trebuchet MS"/>
                <a:cs typeface="Trebuchet MS"/>
                <a:sym typeface="Trebuchet MS"/>
              </a:rPr>
              <a:t>TensorFlow, </a:t>
            </a:r>
            <a:r>
              <a:rPr lang="en-US" sz="1800" dirty="0" err="1">
                <a:solidFill>
                  <a:schemeClr val="bg2"/>
                </a:solidFill>
                <a:latin typeface="Trebuchet MS"/>
                <a:ea typeface="Trebuchet MS"/>
                <a:cs typeface="Trebuchet MS"/>
                <a:sym typeface="Trebuchet MS"/>
              </a:rPr>
              <a:t>Keras</a:t>
            </a:r>
            <a:r>
              <a:rPr lang="en-US" sz="1800" dirty="0">
                <a:solidFill>
                  <a:schemeClr val="bg2"/>
                </a:solidFill>
                <a:latin typeface="Trebuchet MS"/>
                <a:ea typeface="Trebuchet MS"/>
                <a:cs typeface="Trebuchet MS"/>
                <a:sym typeface="Trebuchet MS"/>
              </a:rPr>
              <a:t>, Pandas	</a:t>
            </a:r>
            <a:r>
              <a:rPr lang="en-US" dirty="0">
                <a:solidFill>
                  <a:schemeClr val="bg2"/>
                </a:solidFill>
                <a:latin typeface="Trebuchet MS"/>
                <a:ea typeface="Trebuchet MS"/>
                <a:cs typeface="Trebuchet MS"/>
                <a:sym typeface="Trebuchet MS"/>
              </a:rPr>
              <a:t> </a:t>
            </a:r>
          </a:p>
          <a:p>
            <a:pPr marL="342900" lvl="8" indent="-342900">
              <a:lnSpc>
                <a:spcPct val="90000"/>
              </a:lnSpc>
              <a:spcBef>
                <a:spcPts val="1500"/>
              </a:spcBef>
              <a:buClr>
                <a:schemeClr val="dk2"/>
              </a:buClr>
              <a:buSzPts val="1667"/>
              <a:buFont typeface="Arial" panose="020B0604020202020204" pitchFamily="34" charset="0"/>
              <a:buChar char="•"/>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1"/>
          <p:cNvSpPr txBox="1">
            <a:spLocks noGrp="1"/>
          </p:cNvSpPr>
          <p:nvPr>
            <p:ph type="title" idx="4294967295"/>
          </p:nvPr>
        </p:nvSpPr>
        <p:spPr>
          <a:xfrm>
            <a:off x="603115"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TEXT CLASSIFICATION</a:t>
            </a:r>
            <a:endParaRPr sz="3000" b="1" i="0" u="none" strike="noStrike" cap="none" dirty="0">
              <a:solidFill>
                <a:schemeClr val="lt1"/>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2"/>
          <p:cNvSpPr txBox="1">
            <a:spLocks noGrp="1"/>
          </p:cNvSpPr>
          <p:nvPr>
            <p:ph type="title"/>
          </p:nvPr>
        </p:nvSpPr>
        <p:spPr>
          <a:xfrm>
            <a:off x="311700" y="310114"/>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TEXT CLASSIFICATION</a:t>
            </a:r>
            <a:endParaRPr sz="3600" b="1" i="0" u="none" strike="noStrike" cap="none" dirty="0">
              <a:solidFill>
                <a:srgbClr val="7030A0"/>
              </a:solidFill>
              <a:latin typeface="Trebuchet MS"/>
              <a:ea typeface="Trebuchet MS"/>
              <a:cs typeface="Trebuchet MS"/>
              <a:sym typeface="Trebuchet MS"/>
            </a:endParaRPr>
          </a:p>
        </p:txBody>
      </p:sp>
      <p:sp>
        <p:nvSpPr>
          <p:cNvPr id="224" name="Google Shape;224;p42"/>
          <p:cNvSpPr txBox="1">
            <a:spLocks noGrp="1"/>
          </p:cNvSpPr>
          <p:nvPr>
            <p:ph type="body" idx="1"/>
          </p:nvPr>
        </p:nvSpPr>
        <p:spPr>
          <a:xfrm>
            <a:off x="311700" y="1022935"/>
            <a:ext cx="8520600" cy="3416400"/>
          </a:xfrm>
          <a:prstGeom prst="rect">
            <a:avLst/>
          </a:prstGeom>
          <a:noFill/>
          <a:ln>
            <a:noFill/>
          </a:ln>
        </p:spPr>
        <p:txBody>
          <a:bodyPr spcFirstLastPara="1" wrap="square" lIns="91425" tIns="91425" rIns="91425" bIns="91425" anchor="t" anchorCtr="0">
            <a:noAutofit/>
          </a:bodyPr>
          <a:lstStyle/>
          <a:p>
            <a:r>
              <a:rPr lang="en-US" dirty="0"/>
              <a:t>We will be training several neural network models for text classification. </a:t>
            </a:r>
          </a:p>
          <a:p>
            <a:r>
              <a:rPr lang="en-US" dirty="0"/>
              <a:t>In text classification, documents (or segments of text) are assigned to different </a:t>
            </a:r>
            <a:r>
              <a:rPr lang="en-US" i="1" dirty="0"/>
              <a:t>categories</a:t>
            </a:r>
            <a:r>
              <a:rPr lang="en-US" dirty="0"/>
              <a:t>. </a:t>
            </a:r>
          </a:p>
          <a:p>
            <a:r>
              <a:rPr lang="en-US" dirty="0"/>
              <a:t>For example, categories could be positive or negative sentiment, different authors, different topics, or different writing styles.</a:t>
            </a:r>
          </a:p>
          <a:p>
            <a:pPr marL="457200" marR="0" lvl="0" indent="-228600" algn="l" rtl="0">
              <a:lnSpc>
                <a:spcPct val="100000"/>
              </a:lnSpc>
              <a:spcBef>
                <a:spcPts val="1600"/>
              </a:spcBef>
              <a:spcAft>
                <a:spcPts val="0"/>
              </a:spcAft>
              <a:buClr>
                <a:schemeClr val="dk2"/>
              </a:buClr>
              <a:buSzPts val="1800"/>
              <a:buFont typeface="Trebuchet MS"/>
              <a:buChar char="●"/>
            </a:pPr>
            <a:r>
              <a:rPr lang="en-US" sz="1800" b="0" i="0" u="none" strike="noStrike" cap="none" dirty="0">
                <a:solidFill>
                  <a:schemeClr val="dk1"/>
                </a:solidFill>
                <a:latin typeface="Trebuchet MS"/>
                <a:ea typeface="Trebuchet MS"/>
                <a:cs typeface="Trebuchet MS"/>
                <a:sym typeface="Trebuchet MS"/>
              </a:rPr>
              <a:t>Interesting problems like ambiguity arise:	</a:t>
            </a:r>
            <a:endParaRPr sz="1800" b="0" i="0" u="none" strike="noStrike" cap="none" dirty="0">
              <a:solidFill>
                <a:schemeClr val="dk2"/>
              </a:solidFill>
              <a:latin typeface="Arial"/>
              <a:ea typeface="Arial"/>
              <a:cs typeface="Arial"/>
              <a:sym typeface="Arial"/>
            </a:endParaRPr>
          </a:p>
          <a:p>
            <a:pPr marL="914400" lvl="3" indent="-228600">
              <a:lnSpc>
                <a:spcPct val="100000"/>
              </a:lnSpc>
              <a:buFont typeface="Trebuchet MS"/>
              <a:buChar char="●"/>
            </a:pPr>
            <a:r>
              <a:rPr lang="en-US" b="0" i="0" u="none" strike="noStrike" cap="none" dirty="0">
                <a:solidFill>
                  <a:schemeClr val="dk1"/>
                </a:solidFill>
                <a:latin typeface="Trebuchet MS"/>
                <a:ea typeface="Trebuchet MS"/>
                <a:cs typeface="Trebuchet MS"/>
                <a:sym typeface="Trebuchet MS"/>
              </a:rPr>
              <a:t>"To sanction" can mean "to permit" or "to punish.” 	 </a:t>
            </a:r>
            <a:endParaRPr b="0" i="0" u="none" strike="noStrike" cap="none" dirty="0">
              <a:solidFill>
                <a:schemeClr val="dk1"/>
              </a:solidFill>
              <a:latin typeface="Trebuchet MS"/>
              <a:ea typeface="Trebuchet MS"/>
              <a:cs typeface="Trebuchet MS"/>
              <a:sym typeface="Trebuchet MS"/>
            </a:endParaRPr>
          </a:p>
          <a:p>
            <a:pPr marL="914400" lvl="3" indent="-228600">
              <a:lnSpc>
                <a:spcPct val="100000"/>
              </a:lnSpc>
              <a:buFont typeface="Trebuchet MS"/>
              <a:buChar char="●"/>
            </a:pPr>
            <a:r>
              <a:rPr lang="en-US" b="0" i="0" u="none" strike="noStrike" cap="none" dirty="0">
                <a:solidFill>
                  <a:schemeClr val="dk1"/>
                </a:solidFill>
                <a:latin typeface="Trebuchet MS"/>
                <a:ea typeface="Trebuchet MS"/>
                <a:cs typeface="Trebuchet MS"/>
                <a:sym typeface="Trebuchet MS"/>
              </a:rPr>
              <a:t>Berkshire Hathaway vs. Anne Hathaway</a:t>
            </a:r>
          </a:p>
          <a:p>
            <a:pPr marL="457200" lvl="2" indent="-228600">
              <a:lnSpc>
                <a:spcPct val="100000"/>
              </a:lnSpc>
              <a:buFont typeface="Trebuchet MS"/>
              <a:buChar char="●"/>
            </a:pPr>
            <a:r>
              <a:rPr lang="en-US" dirty="0">
                <a:solidFill>
                  <a:schemeClr val="dk1"/>
                </a:solidFill>
                <a:latin typeface="Trebuchet MS"/>
                <a:ea typeface="Trebuchet MS"/>
                <a:cs typeface="Trebuchet MS"/>
                <a:sym typeface="Trebuchet MS"/>
              </a:rPr>
              <a:t>Capturing context at different hierarchical levels is key. Deep Learning can help us!</a:t>
            </a:r>
            <a:endParaRPr b="0" i="0" u="none" strike="noStrike" cap="none" dirty="0">
              <a:solidFill>
                <a:schemeClr val="dk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3"/>
          <p:cNvSpPr txBox="1">
            <a:spLocks noGrp="1"/>
          </p:cNvSpPr>
          <p:nvPr>
            <p:ph type="title"/>
          </p:nvPr>
        </p:nvSpPr>
        <p:spPr>
          <a:xfrm>
            <a:off x="264275" y="386390"/>
            <a:ext cx="8752075" cy="633761"/>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WINDOW TEXT CLASSIFICATION</a:t>
            </a:r>
            <a:endParaRPr sz="3600" b="1" i="0" u="none" strike="noStrike" cap="none" dirty="0">
              <a:solidFill>
                <a:srgbClr val="7030A0"/>
              </a:solidFill>
              <a:latin typeface="Trebuchet MS"/>
              <a:ea typeface="Trebuchet MS"/>
              <a:cs typeface="Trebuchet MS"/>
              <a:sym typeface="Trebuchet MS"/>
            </a:endParaRPr>
          </a:p>
        </p:txBody>
      </p:sp>
      <p:sp>
        <p:nvSpPr>
          <p:cNvPr id="230" name="Google Shape;230;p43"/>
          <p:cNvSpPr txBox="1">
            <a:spLocks noGrp="1"/>
          </p:cNvSpPr>
          <p:nvPr>
            <p:ph type="body" idx="1"/>
          </p:nvPr>
        </p:nvSpPr>
        <p:spPr>
          <a:xfrm>
            <a:off x="495750" y="1482259"/>
            <a:ext cx="8520600" cy="3416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2"/>
              </a:buClr>
              <a:buSzPts val="1800"/>
              <a:buFont typeface="Arial"/>
              <a:buNone/>
            </a:pPr>
            <a:r>
              <a:rPr lang="en-US" sz="1800" b="0" i="0" u="none" strike="noStrike" cap="none" dirty="0">
                <a:solidFill>
                  <a:schemeClr val="dk1"/>
                </a:solidFill>
                <a:latin typeface="Arial"/>
                <a:ea typeface="Arial"/>
                <a:cs typeface="Arial"/>
                <a:sym typeface="Arial"/>
              </a:rPr>
              <a:t>Classify </a:t>
            </a:r>
            <a:r>
              <a:rPr lang="en-US" sz="1800" b="1" i="0" u="none" strike="noStrike" cap="none" dirty="0">
                <a:solidFill>
                  <a:srgbClr val="7030A0"/>
                </a:solidFill>
                <a:latin typeface="Arial"/>
                <a:ea typeface="Arial"/>
                <a:cs typeface="Arial"/>
                <a:sym typeface="Arial"/>
              </a:rPr>
              <a:t>Paris</a:t>
            </a:r>
            <a:r>
              <a:rPr lang="en-US" sz="1800" b="0" i="0" u="none" strike="noStrike" cap="none" dirty="0">
                <a:solidFill>
                  <a:schemeClr val="dk1"/>
                </a:solidFill>
                <a:latin typeface="Arial"/>
                <a:ea typeface="Arial"/>
                <a:cs typeface="Arial"/>
                <a:sym typeface="Arial"/>
              </a:rPr>
              <a:t> in the context of this sentence with window of length 2: </a:t>
            </a:r>
            <a:endParaRPr sz="1800" b="0" i="0" u="none" strike="noStrike" cap="none" dirty="0">
              <a:solidFill>
                <a:schemeClr val="dk2"/>
              </a:solidFill>
              <a:latin typeface="Arial"/>
              <a:ea typeface="Arial"/>
              <a:cs typeface="Arial"/>
              <a:sym typeface="Arial"/>
            </a:endParaRPr>
          </a:p>
        </p:txBody>
      </p:sp>
      <p:pic>
        <p:nvPicPr>
          <p:cNvPr id="231" name="Google Shape;231;p43"/>
          <p:cNvPicPr preferRelativeResize="0"/>
          <p:nvPr/>
        </p:nvPicPr>
        <p:blipFill rotWithShape="1">
          <a:blip r:embed="rId3">
            <a:alphaModFix/>
          </a:blip>
          <a:srcRect/>
          <a:stretch/>
        </p:blipFill>
        <p:spPr>
          <a:xfrm>
            <a:off x="984006" y="2406475"/>
            <a:ext cx="7292135" cy="11377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1"/>
          <p:cNvSpPr txBox="1">
            <a:spLocks noGrp="1"/>
          </p:cNvSpPr>
          <p:nvPr>
            <p:ph type="title" idx="4294967295"/>
          </p:nvPr>
        </p:nvSpPr>
        <p:spPr>
          <a:xfrm>
            <a:off x="603115"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EMBEDDINGS</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4206502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WORKING WITH TEXT</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430625" y="1147864"/>
            <a:ext cx="8290500" cy="3703664"/>
          </a:xfrm>
        </p:spPr>
        <p:txBody>
          <a:bodyPr/>
          <a:lstStyle/>
          <a:p>
            <a:r>
              <a:rPr lang="en-US" dirty="0"/>
              <a:t>Neural networks don’t take raw text as input. Only numeric tensors.</a:t>
            </a:r>
          </a:p>
          <a:p>
            <a:r>
              <a:rPr lang="en-US" i="1" dirty="0">
                <a:solidFill>
                  <a:srgbClr val="7030A0"/>
                </a:solidFill>
              </a:rPr>
              <a:t>Vectorizing </a:t>
            </a:r>
            <a:r>
              <a:rPr lang="en-US" dirty="0">
                <a:solidFill>
                  <a:srgbClr val="7030A0"/>
                </a:solidFill>
              </a:rPr>
              <a:t>text </a:t>
            </a:r>
            <a:r>
              <a:rPr lang="en-US" dirty="0"/>
              <a:t>is the process of transforming text into numeric tensors. This can be done in multiple ways: </a:t>
            </a:r>
          </a:p>
          <a:p>
            <a:pPr lvl="1"/>
            <a:r>
              <a:rPr lang="en-US" b="1" dirty="0"/>
              <a:t>Segment text into words, and transform each word into a vector. </a:t>
            </a:r>
          </a:p>
          <a:p>
            <a:pPr lvl="1"/>
            <a:r>
              <a:rPr lang="en-US" dirty="0"/>
              <a:t>Segment text into characters, and transform each character into a vector. </a:t>
            </a:r>
          </a:p>
          <a:p>
            <a:pPr lvl="1"/>
            <a:r>
              <a:rPr lang="en-US" dirty="0"/>
              <a:t>Extract n-grams of words or characters, and transform each n-gram into a vector. </a:t>
            </a:r>
          </a:p>
          <a:p>
            <a:r>
              <a:rPr lang="en-US" dirty="0"/>
              <a:t>Apply categorical transformation:</a:t>
            </a:r>
          </a:p>
          <a:p>
            <a:pPr lvl="1"/>
            <a:r>
              <a:rPr lang="en-US" dirty="0"/>
              <a:t>One-hot encoding</a:t>
            </a:r>
          </a:p>
          <a:p>
            <a:pPr lvl="1"/>
            <a:r>
              <a:rPr lang="en-US" dirty="0"/>
              <a:t>Word embedding</a:t>
            </a:r>
          </a:p>
          <a:p>
            <a:endParaRPr lang="en-US" dirty="0"/>
          </a:p>
        </p:txBody>
      </p:sp>
    </p:spTree>
    <p:extLst>
      <p:ext uri="{BB962C8B-B14F-4D97-AF65-F5344CB8AC3E}">
        <p14:creationId xmlns:p14="http://schemas.microsoft.com/office/powerpoint/2010/main" val="2665246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ONE-HOT ENCODING</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430625" y="1043521"/>
            <a:ext cx="8290500" cy="3808007"/>
          </a:xfrm>
        </p:spPr>
        <p:txBody>
          <a:bodyPr/>
          <a:lstStyle/>
          <a:p>
            <a:r>
              <a:rPr lang="en-US" sz="1800" dirty="0"/>
              <a:t>Words are categorical, they have no </a:t>
            </a:r>
            <a:r>
              <a:rPr lang="en-US" sz="1800" i="1" dirty="0">
                <a:solidFill>
                  <a:srgbClr val="7030A0"/>
                </a:solidFill>
              </a:rPr>
              <a:t>ordinal</a:t>
            </a:r>
            <a:r>
              <a:rPr lang="en-US" sz="1800" dirty="0"/>
              <a:t> relationship. So they can’t just be numerically encoded.</a:t>
            </a:r>
          </a:p>
          <a:p>
            <a:r>
              <a:rPr lang="en-US" sz="1800" dirty="0"/>
              <a:t>For each word:</a:t>
            </a:r>
          </a:p>
          <a:p>
            <a:pPr lvl="1"/>
            <a:r>
              <a:rPr lang="en-US" sz="1633" dirty="0"/>
              <a:t>Numerically encode each word: {red:0, green:1, blue:2}</a:t>
            </a:r>
          </a:p>
          <a:p>
            <a:pPr lvl="1"/>
            <a:r>
              <a:rPr lang="en-US" sz="1800" dirty="0"/>
              <a:t>Generate vector of zeros the length of all possible words/categories</a:t>
            </a:r>
          </a:p>
          <a:p>
            <a:pPr lvl="1"/>
            <a:r>
              <a:rPr lang="en-US" sz="1800" dirty="0"/>
              <a:t>Set the index value for the word in the vector</a:t>
            </a:r>
          </a:p>
          <a:p>
            <a:pPr marL="1037146" lvl="2" indent="0">
              <a:buNone/>
            </a:pPr>
            <a:r>
              <a:rPr lang="en-US" sz="1466" dirty="0"/>
              <a:t>red,	green,	blue</a:t>
            </a:r>
          </a:p>
          <a:p>
            <a:pPr marL="1037146" lvl="2" indent="0">
              <a:buNone/>
            </a:pPr>
            <a:r>
              <a:rPr lang="en-US" sz="1466" dirty="0"/>
              <a:t>1,	0,	0</a:t>
            </a:r>
          </a:p>
          <a:p>
            <a:pPr marL="1037146" lvl="2" indent="0">
              <a:buNone/>
            </a:pPr>
            <a:r>
              <a:rPr lang="en-US" sz="1466" dirty="0"/>
              <a:t>0,	1,	0</a:t>
            </a:r>
          </a:p>
          <a:p>
            <a:pPr marL="1037146" lvl="2" indent="0">
              <a:buNone/>
            </a:pPr>
            <a:r>
              <a:rPr lang="en-US" sz="1466" dirty="0"/>
              <a:t>0,	0,	1</a:t>
            </a:r>
          </a:p>
          <a:p>
            <a:pPr marL="1037146" lvl="2" indent="0">
              <a:buNone/>
            </a:pPr>
            <a:endParaRPr lang="en-US" sz="1466" dirty="0"/>
          </a:p>
        </p:txBody>
      </p:sp>
    </p:spTree>
    <p:extLst>
      <p:ext uri="{BB962C8B-B14F-4D97-AF65-F5344CB8AC3E}">
        <p14:creationId xmlns:p14="http://schemas.microsoft.com/office/powerpoint/2010/main" val="1896661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WORD EMBEDDINGS</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187433" y="1043521"/>
            <a:ext cx="5853443" cy="3808007"/>
          </a:xfrm>
        </p:spPr>
        <p:txBody>
          <a:bodyPr/>
          <a:lstStyle/>
          <a:p>
            <a:r>
              <a:rPr lang="en-US" sz="1800" dirty="0"/>
              <a:t>One-hot results in </a:t>
            </a:r>
            <a:r>
              <a:rPr lang="en-US" sz="1800" i="1" dirty="0">
                <a:solidFill>
                  <a:srgbClr val="7030A0"/>
                </a:solidFill>
              </a:rPr>
              <a:t>sparse vector representation </a:t>
            </a:r>
            <a:r>
              <a:rPr lang="en-US" sz="1800" dirty="0"/>
              <a:t>(mostly zeros, hi dimensions).</a:t>
            </a:r>
          </a:p>
          <a:p>
            <a:r>
              <a:rPr lang="en-US" sz="1800" dirty="0"/>
              <a:t>Word embeddings provide </a:t>
            </a:r>
            <a:r>
              <a:rPr lang="en-US" sz="1800" i="1" dirty="0">
                <a:solidFill>
                  <a:srgbClr val="7030A0"/>
                </a:solidFill>
              </a:rPr>
              <a:t>dense vector representations</a:t>
            </a:r>
            <a:r>
              <a:rPr lang="en-US" sz="1800" dirty="0"/>
              <a:t>.</a:t>
            </a:r>
          </a:p>
          <a:p>
            <a:r>
              <a:rPr lang="en-US" sz="1800" dirty="0"/>
              <a:t>Idea is to “embed” words into a lower-dimensionality space.</a:t>
            </a:r>
          </a:p>
          <a:p>
            <a:r>
              <a:rPr lang="en-US" sz="1800" dirty="0"/>
              <a:t>The dimensions of this space are typically defined by word context, i.e., semantically similar words are embedded near each other.</a:t>
            </a:r>
          </a:p>
          <a:p>
            <a:r>
              <a:rPr lang="en-US" sz="1800" dirty="0"/>
              <a:t>Popular algorithms:</a:t>
            </a:r>
          </a:p>
          <a:p>
            <a:pPr lvl="1"/>
            <a:r>
              <a:rPr lang="en-US" sz="1633" dirty="0"/>
              <a:t>Point-wise mutual information (PMI)</a:t>
            </a:r>
          </a:p>
          <a:p>
            <a:pPr lvl="1"/>
            <a:r>
              <a:rPr lang="en-US" sz="1633" dirty="0"/>
              <a:t>Word2Vec: Skip-gram or CBOW</a:t>
            </a:r>
          </a:p>
          <a:p>
            <a:pPr lvl="1"/>
            <a:r>
              <a:rPr lang="en-US" sz="1633" dirty="0" err="1"/>
              <a:t>GLoVE</a:t>
            </a:r>
            <a:endParaRPr lang="en-US" sz="1466" dirty="0"/>
          </a:p>
        </p:txBody>
      </p:sp>
      <p:pic>
        <p:nvPicPr>
          <p:cNvPr id="4" name="Picture 3">
            <a:extLst>
              <a:ext uri="{FF2B5EF4-FFF2-40B4-BE49-F238E27FC236}">
                <a16:creationId xmlns:a16="http://schemas.microsoft.com/office/drawing/2014/main" id="{F26A526C-D5F1-DE4A-A387-54278B67EA8C}"/>
              </a:ext>
            </a:extLst>
          </p:cNvPr>
          <p:cNvPicPr>
            <a:picLocks noChangeAspect="1"/>
          </p:cNvPicPr>
          <p:nvPr/>
        </p:nvPicPr>
        <p:blipFill>
          <a:blip r:embed="rId2"/>
          <a:stretch>
            <a:fillRect/>
          </a:stretch>
        </p:blipFill>
        <p:spPr>
          <a:xfrm>
            <a:off x="5882692" y="1285311"/>
            <a:ext cx="3001740" cy="3324427"/>
          </a:xfrm>
          <a:prstGeom prst="rect">
            <a:avLst/>
          </a:prstGeom>
        </p:spPr>
      </p:pic>
    </p:spTree>
    <p:extLst>
      <p:ext uri="{BB962C8B-B14F-4D97-AF65-F5344CB8AC3E}">
        <p14:creationId xmlns:p14="http://schemas.microsoft.com/office/powerpoint/2010/main" val="1008636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Embeddings: Word2Vec</a:t>
            </a:r>
          </a:p>
        </p:txBody>
      </p:sp>
      <p:sp>
        <p:nvSpPr>
          <p:cNvPr id="3" name="Text Placeholder 2"/>
          <p:cNvSpPr>
            <a:spLocks noGrp="1"/>
          </p:cNvSpPr>
          <p:nvPr>
            <p:ph type="body" idx="1"/>
          </p:nvPr>
        </p:nvSpPr>
        <p:spPr>
          <a:xfrm>
            <a:off x="430625" y="1043464"/>
            <a:ext cx="8474612" cy="3717817"/>
          </a:xfrm>
        </p:spPr>
        <p:txBody>
          <a:bodyPr/>
          <a:lstStyle/>
          <a:p>
            <a:r>
              <a:rPr lang="en-US" sz="1600" b="1" dirty="0"/>
              <a:t>CBOW</a:t>
            </a:r>
            <a:r>
              <a:rPr lang="en-US" sz="1600" dirty="0"/>
              <a:t> model predict missing word (focus word) using context (surrounding words).</a:t>
            </a:r>
          </a:p>
          <a:p>
            <a:r>
              <a:rPr lang="en-US" sz="1600" b="1" dirty="0">
                <a:solidFill>
                  <a:srgbClr val="7030A0"/>
                </a:solidFill>
              </a:rPr>
              <a:t>Skip gram </a:t>
            </a:r>
            <a:r>
              <a:rPr lang="en-US" sz="1600" dirty="0">
                <a:solidFill>
                  <a:srgbClr val="7030A0"/>
                </a:solidFill>
              </a:rPr>
              <a:t>model predicts context based on the word in focus.</a:t>
            </a:r>
          </a:p>
          <a:p>
            <a:r>
              <a:rPr lang="en-US" sz="1600" dirty="0"/>
              <a:t>Context is a fixed number of words to the left and right of the word in focus.</a:t>
            </a:r>
          </a:p>
          <a:p>
            <a:r>
              <a:rPr lang="en-US" sz="1600" dirty="0"/>
              <a:t>Maximize average log probability of context words co-occurring with focus words.</a:t>
            </a:r>
          </a:p>
        </p:txBody>
      </p:sp>
      <p:pic>
        <p:nvPicPr>
          <p:cNvPr id="5" name="Picture 4"/>
          <p:cNvPicPr>
            <a:picLocks noChangeAspect="1"/>
          </p:cNvPicPr>
          <p:nvPr/>
        </p:nvPicPr>
        <p:blipFill>
          <a:blip r:embed="rId2"/>
          <a:stretch>
            <a:fillRect/>
          </a:stretch>
        </p:blipFill>
        <p:spPr>
          <a:xfrm>
            <a:off x="1968298" y="2508256"/>
            <a:ext cx="4758980" cy="2635244"/>
          </a:xfrm>
          <a:prstGeom prst="rect">
            <a:avLst/>
          </a:prstGeom>
        </p:spPr>
      </p:pic>
    </p:spTree>
    <p:extLst>
      <p:ext uri="{BB962C8B-B14F-4D97-AF65-F5344CB8AC3E}">
        <p14:creationId xmlns:p14="http://schemas.microsoft.com/office/powerpoint/2010/main" val="48465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USING WORD EMBEDDINGS</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187433" y="1043521"/>
            <a:ext cx="8372907" cy="3808007"/>
          </a:xfrm>
        </p:spPr>
        <p:txBody>
          <a:bodyPr/>
          <a:lstStyle/>
          <a:p>
            <a:pPr marL="465646" indent="-342900" fontAlgn="base">
              <a:buAutoNum type="arabicPeriod"/>
            </a:pPr>
            <a:r>
              <a:rPr lang="en-US" dirty="0"/>
              <a:t>Learn an Embedding</a:t>
            </a:r>
          </a:p>
          <a:p>
            <a:pPr fontAlgn="base"/>
            <a:r>
              <a:rPr lang="en-US" b="1" dirty="0">
                <a:solidFill>
                  <a:srgbClr val="7030A0"/>
                </a:solidFill>
              </a:rPr>
              <a:t>Use KERAS embedding layer</a:t>
            </a:r>
          </a:p>
          <a:p>
            <a:pPr marL="122746" indent="0" fontAlgn="base">
              <a:buNone/>
            </a:pPr>
            <a:endParaRPr lang="en-US" dirty="0"/>
          </a:p>
          <a:p>
            <a:pPr marL="122746" indent="0" fontAlgn="base">
              <a:buNone/>
            </a:pPr>
            <a:r>
              <a:rPr lang="en-US" dirty="0"/>
              <a:t>2. Reuse an Embedding</a:t>
            </a:r>
          </a:p>
          <a:p>
            <a:pPr fontAlgn="base"/>
            <a:r>
              <a:rPr lang="en-US" dirty="0"/>
              <a:t>Download pre-trained word vectors</a:t>
            </a:r>
          </a:p>
          <a:p>
            <a:pPr lvl="1"/>
            <a:endParaRPr lang="en-US" sz="1466" dirty="0"/>
          </a:p>
        </p:txBody>
      </p:sp>
    </p:spTree>
    <p:extLst>
      <p:ext uri="{BB962C8B-B14F-4D97-AF65-F5344CB8AC3E}">
        <p14:creationId xmlns:p14="http://schemas.microsoft.com/office/powerpoint/2010/main" val="1726684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9"/>
          <p:cNvSpPr txBox="1">
            <a:spLocks noGrp="1"/>
          </p:cNvSpPr>
          <p:nvPr>
            <p:ph type="title" idx="4294967295"/>
          </p:nvPr>
        </p:nvSpPr>
        <p:spPr>
          <a:xfrm>
            <a:off x="689114"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TENSORFLOW, KERAS, PANDAS</a:t>
            </a:r>
            <a:br>
              <a:rPr lang="en-US" sz="3000" b="1" i="0" u="none" strike="noStrike" cap="none" dirty="0">
                <a:solidFill>
                  <a:schemeClr val="lt1"/>
                </a:solidFill>
                <a:latin typeface="Trebuchet MS"/>
                <a:ea typeface="Trebuchet MS"/>
                <a:cs typeface="Trebuchet MS"/>
                <a:sym typeface="Trebuchet MS"/>
              </a:rPr>
            </a:b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2567030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Shape 168"/>
        <p:cNvGrpSpPr/>
        <p:nvPr/>
      </p:nvGrpSpPr>
      <p:grpSpPr>
        <a:xfrm>
          <a:off x="0" y="0"/>
          <a:ext cx="0" cy="0"/>
          <a:chOff x="0" y="0"/>
          <a:chExt cx="0" cy="0"/>
        </a:xfrm>
      </p:grpSpPr>
      <p:sp>
        <p:nvSpPr>
          <p:cNvPr id="169" name="Google Shape;169;p34"/>
          <p:cNvSpPr txBox="1">
            <a:spLocks noGrp="1"/>
          </p:cNvSpPr>
          <p:nvPr>
            <p:ph type="title" idx="4294967295"/>
          </p:nvPr>
        </p:nvSpPr>
        <p:spPr>
          <a:xfrm>
            <a:off x="410818"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WHAT IS NATURAL LANGUAGE PROCESSING (NLP)?</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0"/>
          <p:cNvSpPr txBox="1">
            <a:spLocks noGrp="1"/>
          </p:cNvSpPr>
          <p:nvPr>
            <p:ph type="title"/>
          </p:nvPr>
        </p:nvSpPr>
        <p:spPr>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2"/>
              </a:buClr>
              <a:buSzPts val="750"/>
              <a:buFont typeface="Trebuchet MS"/>
              <a:buNone/>
            </a:pPr>
            <a:r>
              <a:rPr lang="en-US" sz="3000" b="1" i="0" u="none" strike="noStrike" cap="none" dirty="0">
                <a:solidFill>
                  <a:srgbClr val="7030A0"/>
                </a:solidFill>
                <a:sym typeface="Trebuchet MS"/>
              </a:rPr>
              <a:t>WHAT IS TENSORFLOW?</a:t>
            </a:r>
            <a:endParaRPr dirty="0">
              <a:solidFill>
                <a:srgbClr val="7030A0"/>
              </a:solidFill>
            </a:endParaRPr>
          </a:p>
        </p:txBody>
      </p:sp>
      <p:sp>
        <p:nvSpPr>
          <p:cNvPr id="274" name="Google Shape;274;p50"/>
          <p:cNvSpPr txBox="1">
            <a:spLocks noGrp="1"/>
          </p:cNvSpPr>
          <p:nvPr>
            <p:ph type="body" idx="1"/>
          </p:nvPr>
        </p:nvSpPr>
        <p:spPr>
          <a:xfrm>
            <a:off x="415290" y="986111"/>
            <a:ext cx="8313419" cy="437885"/>
          </a:xfrm>
          <a:prstGeom prst="rect">
            <a:avLst/>
          </a:prstGeom>
          <a:noFill/>
          <a:ln>
            <a:noFill/>
          </a:ln>
        </p:spPr>
        <p:txBody>
          <a:bodyPr spcFirstLastPara="1" wrap="square" lIns="76175" tIns="38075" rIns="76175" bIns="38075" anchor="t" anchorCtr="0">
            <a:noAutofit/>
          </a:bodyPr>
          <a:lstStyle/>
          <a:p>
            <a:pPr marL="0" marR="0" lvl="0" indent="0" algn="ctr" rtl="0">
              <a:lnSpc>
                <a:spcPct val="90000"/>
              </a:lnSpc>
              <a:spcBef>
                <a:spcPts val="0"/>
              </a:spcBef>
              <a:spcAft>
                <a:spcPts val="0"/>
              </a:spcAft>
              <a:buClr>
                <a:schemeClr val="dk1"/>
              </a:buClr>
              <a:buSzPts val="500"/>
              <a:buFont typeface="Trebuchet MS"/>
              <a:buNone/>
            </a:pPr>
            <a:r>
              <a:rPr lang="en-US" sz="2000" b="1" i="0" u="none" strike="noStrike" cap="none" dirty="0">
                <a:solidFill>
                  <a:schemeClr val="bg2"/>
                </a:solidFill>
                <a:latin typeface="Trebuchet MS"/>
                <a:ea typeface="Trebuchet MS"/>
                <a:cs typeface="Trebuchet MS"/>
                <a:sym typeface="Trebuchet MS"/>
              </a:rPr>
              <a:t>Created by Google, </a:t>
            </a:r>
            <a:r>
              <a:rPr lang="en-US" sz="2000" b="1" i="0" u="none" strike="noStrike" cap="none" dirty="0" err="1">
                <a:solidFill>
                  <a:schemeClr val="bg2"/>
                </a:solidFill>
                <a:sym typeface="Trebuchet MS"/>
              </a:rPr>
              <a:t>tensorflow.org</a:t>
            </a:r>
            <a:endParaRPr b="1" dirty="0">
              <a:solidFill>
                <a:schemeClr val="bg2"/>
              </a:solidFill>
            </a:endParaRPr>
          </a:p>
        </p:txBody>
      </p:sp>
      <p:sp>
        <p:nvSpPr>
          <p:cNvPr id="275" name="Google Shape;275;p50"/>
          <p:cNvSpPr txBox="1">
            <a:spLocks noGrp="1"/>
          </p:cNvSpPr>
          <p:nvPr>
            <p:ph type="body" idx="2"/>
          </p:nvPr>
        </p:nvSpPr>
        <p:spPr>
          <a:xfrm>
            <a:off x="430625" y="1478610"/>
            <a:ext cx="8290560" cy="3373021"/>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“Open source software library for machine intelligence” </a:t>
            </a:r>
            <a:endParaRPr dirty="0"/>
          </a:p>
          <a:p>
            <a:pPr marL="0" marR="0" lvl="0" indent="0" algn="l" rtl="0">
              <a:lnSpc>
                <a:spcPct val="90000"/>
              </a:lnSpc>
              <a:spcBef>
                <a:spcPts val="0"/>
              </a:spcBef>
              <a:spcAft>
                <a:spcPts val="0"/>
              </a:spcAft>
              <a:buClr>
                <a:schemeClr val="dk1"/>
              </a:buClr>
              <a:buSzPts val="417"/>
              <a:buFont typeface="Trebuchet MS"/>
              <a:buNone/>
            </a:pPr>
            <a:r>
              <a:rPr lang="en-US" sz="1667" b="0" i="0" u="none" strike="noStrike" cap="none" dirty="0">
                <a:solidFill>
                  <a:schemeClr val="dk2"/>
                </a:solidFill>
                <a:latin typeface="Trebuchet MS"/>
                <a:ea typeface="Trebuchet MS"/>
                <a:cs typeface="Trebuchet MS"/>
                <a:sym typeface="Trebuchet MS"/>
              </a:rPr>
              <a:t> </a:t>
            </a:r>
            <a:endParaRPr dirty="0"/>
          </a:p>
          <a:p>
            <a:pPr marL="761970" marR="0" lvl="1" indent="-285739" algn="l" rtl="0">
              <a:lnSpc>
                <a:spcPct val="90000"/>
              </a:lnSpc>
              <a:spcBef>
                <a:spcPts val="0"/>
              </a:spcBef>
              <a:spcAft>
                <a:spcPts val="0"/>
              </a:spcAft>
              <a:buClr>
                <a:schemeClr val="dk1"/>
              </a:buClr>
              <a:buSzPts val="1500"/>
              <a:buFont typeface="Arial"/>
              <a:buChar char="•"/>
            </a:pPr>
            <a:r>
              <a:rPr lang="en-US" sz="1500" b="0" i="0" u="none" strike="noStrike" cap="none" dirty="0">
                <a:solidFill>
                  <a:schemeClr val="dk2"/>
                </a:solidFill>
                <a:latin typeface="Trebuchet MS"/>
                <a:ea typeface="Trebuchet MS"/>
                <a:cs typeface="Trebuchet MS"/>
                <a:sym typeface="Trebuchet MS"/>
              </a:rPr>
              <a:t>Available on GitHub</a:t>
            </a:r>
            <a:endParaRPr dirty="0"/>
          </a:p>
          <a:p>
            <a:pPr marL="285739" marR="0" lvl="0"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Flexibility—express your computation as a data flow graph </a:t>
            </a:r>
            <a:endParaRPr dirty="0"/>
          </a:p>
          <a:p>
            <a:pPr marL="761970" marR="0" lvl="1" indent="-285739" algn="l" rtl="0">
              <a:lnSpc>
                <a:spcPct val="90000"/>
              </a:lnSpc>
              <a:spcBef>
                <a:spcPts val="1500"/>
              </a:spcBef>
              <a:spcAft>
                <a:spcPts val="0"/>
              </a:spcAft>
              <a:buClr>
                <a:schemeClr val="dk1"/>
              </a:buClr>
              <a:buSzPts val="1500"/>
              <a:buFont typeface="Arial"/>
              <a:buChar char="•"/>
            </a:pPr>
            <a:r>
              <a:rPr lang="en-US" sz="1500" b="0" i="0" u="none" strike="noStrike" cap="none" dirty="0">
                <a:solidFill>
                  <a:schemeClr val="dk2"/>
                </a:solidFill>
                <a:latin typeface="Trebuchet MS"/>
                <a:ea typeface="Trebuchet MS"/>
                <a:cs typeface="Trebuchet MS"/>
                <a:sym typeface="Trebuchet MS"/>
              </a:rPr>
              <a:t>If you can express it in TF syntax you can run it</a:t>
            </a:r>
            <a:endParaRPr dirty="0"/>
          </a:p>
          <a:p>
            <a:pPr marL="285739" marR="0" lvl="0"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Portability—CPUs and GPUs, workstation, server, mobile</a:t>
            </a:r>
            <a:endParaRPr dirty="0"/>
          </a:p>
          <a:p>
            <a:pPr marL="285739" marR="0" lvl="0"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Language options—Python, C++</a:t>
            </a:r>
            <a:endParaRPr dirty="0"/>
          </a:p>
          <a:p>
            <a:pPr marL="285739" marR="0" lvl="0"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Performance—Tuned for performance on CPUs and GPUs  </a:t>
            </a:r>
            <a:endParaRPr dirty="0"/>
          </a:p>
          <a:p>
            <a:pPr marL="0" marR="0" lvl="0" indent="0" algn="l" rtl="0">
              <a:lnSpc>
                <a:spcPct val="90000"/>
              </a:lnSpc>
              <a:spcBef>
                <a:spcPts val="1500"/>
              </a:spcBef>
              <a:spcAft>
                <a:spcPts val="0"/>
              </a:spcAft>
              <a:buClr>
                <a:schemeClr val="dk1"/>
              </a:buClr>
              <a:buSzPts val="417"/>
              <a:buFont typeface="Trebuchet MS"/>
              <a:buNone/>
            </a:pPr>
            <a:endParaRPr sz="1667" b="0" i="0" u="none" strike="noStrike" cap="none" dirty="0">
              <a:solidFill>
                <a:schemeClr val="dk2"/>
              </a:solidFill>
              <a:latin typeface="Trebuchet MS"/>
              <a:ea typeface="Trebuchet MS"/>
              <a:cs typeface="Trebuchet MS"/>
              <a:sym typeface="Trebuchet MS"/>
            </a:endParaRPr>
          </a:p>
        </p:txBody>
      </p:sp>
      <p:sp>
        <p:nvSpPr>
          <p:cNvPr id="276" name="Google Shape;276;p50"/>
          <p:cNvSpPr txBox="1"/>
          <p:nvPr/>
        </p:nvSpPr>
        <p:spPr>
          <a:xfrm>
            <a:off x="2363839" y="4831329"/>
            <a:ext cx="4760274" cy="203901"/>
          </a:xfrm>
          <a:prstGeom prst="rect">
            <a:avLst/>
          </a:prstGeom>
          <a:noFill/>
          <a:ln>
            <a:noFill/>
          </a:ln>
        </p:spPr>
        <p:txBody>
          <a:bodyPr spcFirstLastPara="1" wrap="square" lIns="76175" tIns="38075" rIns="76175" bIns="38075" anchor="ctr" anchorCtr="0">
            <a:noAutofit/>
          </a:bodyPr>
          <a:lstStyle/>
          <a:p>
            <a:pPr marL="0" marR="0" lvl="0" indent="0" algn="ctr" rtl="0">
              <a:lnSpc>
                <a:spcPct val="90000"/>
              </a:lnSpc>
              <a:spcBef>
                <a:spcPts val="0"/>
              </a:spcBef>
              <a:spcAft>
                <a:spcPts val="0"/>
              </a:spcAft>
              <a:buClr>
                <a:schemeClr val="dk2"/>
              </a:buClr>
              <a:buSzPts val="229"/>
              <a:buFont typeface="Arial"/>
              <a:buNone/>
            </a:pPr>
            <a:r>
              <a:rPr lang="en-US" sz="917" b="0" i="0" u="none" strike="noStrike" cap="none">
                <a:solidFill>
                  <a:schemeClr val="dk2"/>
                </a:solidFill>
                <a:latin typeface="Arial"/>
                <a:ea typeface="Arial"/>
                <a:cs typeface="Arial"/>
                <a:sym typeface="Arial"/>
              </a:rPr>
              <a:t>TensorFlow, the TensorFlow logo and any related marks are trademarks of Google Inc.</a:t>
            </a:r>
            <a:endParaRPr/>
          </a:p>
        </p:txBody>
      </p:sp>
    </p:spTree>
    <p:extLst>
      <p:ext uri="{BB962C8B-B14F-4D97-AF65-F5344CB8AC3E}">
        <p14:creationId xmlns:p14="http://schemas.microsoft.com/office/powerpoint/2010/main" val="991807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1"/>
          <p:cNvSpPr txBox="1">
            <a:spLocks noGrp="1"/>
          </p:cNvSpPr>
          <p:nvPr>
            <p:ph type="title"/>
          </p:nvPr>
        </p:nvSpPr>
        <p:spPr>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2"/>
              </a:buClr>
              <a:buSzPts val="750"/>
              <a:buFont typeface="Trebuchet MS"/>
              <a:buNone/>
            </a:pPr>
            <a:r>
              <a:rPr lang="en-US" sz="3000" b="1" i="0" u="none" strike="noStrike" cap="none" dirty="0">
                <a:solidFill>
                  <a:srgbClr val="7030A0"/>
                </a:solidFill>
                <a:sym typeface="Trebuchet MS"/>
              </a:rPr>
              <a:t>KERAS</a:t>
            </a:r>
            <a:endParaRPr dirty="0">
              <a:solidFill>
                <a:srgbClr val="7030A0"/>
              </a:solidFill>
            </a:endParaRPr>
          </a:p>
        </p:txBody>
      </p:sp>
      <p:sp>
        <p:nvSpPr>
          <p:cNvPr id="282" name="Google Shape;282;p51"/>
          <p:cNvSpPr txBox="1">
            <a:spLocks noGrp="1"/>
          </p:cNvSpPr>
          <p:nvPr>
            <p:ph type="body" idx="1"/>
          </p:nvPr>
        </p:nvSpPr>
        <p:spPr>
          <a:xfrm>
            <a:off x="430625" y="1274748"/>
            <a:ext cx="8290560" cy="3576884"/>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Developed by Francois </a:t>
            </a:r>
            <a:r>
              <a:rPr lang="en-US" sz="2000" b="0" i="0" u="none" strike="noStrike" cap="none" dirty="0" err="1">
                <a:solidFill>
                  <a:schemeClr val="dk2"/>
                </a:solidFill>
                <a:latin typeface="Trebuchet MS"/>
                <a:ea typeface="Trebuchet MS"/>
                <a:cs typeface="Trebuchet MS"/>
                <a:sym typeface="Trebuchet MS"/>
              </a:rPr>
              <a:t>Chollet</a:t>
            </a:r>
            <a:r>
              <a:rPr lang="en-US" sz="2000" b="0" i="0" u="none" strike="noStrike" cap="none" dirty="0">
                <a:solidFill>
                  <a:schemeClr val="dk2"/>
                </a:solidFill>
                <a:latin typeface="Trebuchet MS"/>
                <a:ea typeface="Trebuchet MS"/>
                <a:cs typeface="Trebuchet MS"/>
                <a:sym typeface="Trebuchet MS"/>
              </a:rPr>
              <a:t>, Google Research Engineer</a:t>
            </a:r>
          </a:p>
          <a:p>
            <a:pPr marL="285739" marR="0" lvl="0" indent="-285739" algn="l" rtl="0">
              <a:lnSpc>
                <a:spcPct val="90000"/>
              </a:lnSpc>
              <a:spcBef>
                <a:spcPts val="0"/>
              </a:spcBef>
              <a:spcAft>
                <a:spcPts val="0"/>
              </a:spcAft>
              <a:buClr>
                <a:schemeClr val="dk1"/>
              </a:buClr>
              <a:buSzPts val="2000"/>
              <a:buFont typeface="Arial"/>
              <a:buChar char="•"/>
            </a:pPr>
            <a:endParaRPr lang="en-US" sz="2000" dirty="0"/>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Modular neural network written in Python</a:t>
            </a:r>
          </a:p>
          <a:p>
            <a:pPr marL="285739" marR="0" lvl="0" indent="-285739" algn="l" rtl="0">
              <a:lnSpc>
                <a:spcPct val="90000"/>
              </a:lnSpc>
              <a:spcBef>
                <a:spcPts val="0"/>
              </a:spcBef>
              <a:spcAft>
                <a:spcPts val="0"/>
              </a:spcAft>
              <a:buClr>
                <a:schemeClr val="dk1"/>
              </a:buClr>
              <a:buSzPts val="2000"/>
              <a:buFont typeface="Arial"/>
              <a:buChar char="•"/>
            </a:pPr>
            <a:endParaRPr lang="en-US" sz="2000" dirty="0"/>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Runs on TensorFlow, CNTK, and Theano (no longer supported)</a:t>
            </a:r>
            <a:endParaRPr sz="1667" b="0" i="0" u="none" strike="noStrike" cap="none" dirty="0">
              <a:solidFill>
                <a:schemeClr val="dk2"/>
              </a:solidFill>
              <a:latin typeface="Trebuchet MS"/>
              <a:ea typeface="Trebuchet MS"/>
              <a:cs typeface="Trebuchet MS"/>
              <a:sym typeface="Trebuchet MS"/>
            </a:endParaRPr>
          </a:p>
          <a:p>
            <a:pPr marL="761970" marR="0" lvl="1" indent="-179884" algn="l" rtl="0">
              <a:lnSpc>
                <a:spcPct val="90000"/>
              </a:lnSpc>
              <a:spcBef>
                <a:spcPts val="0"/>
              </a:spcBef>
              <a:spcAft>
                <a:spcPts val="0"/>
              </a:spcAft>
              <a:buClr>
                <a:schemeClr val="dk1"/>
              </a:buClr>
              <a:buSzPts val="1667"/>
              <a:buFont typeface="Arial"/>
              <a:buNone/>
            </a:pPr>
            <a:endParaRPr sz="1667" b="0" i="0" u="none" strike="noStrike" cap="none" dirty="0">
              <a:solidFill>
                <a:schemeClr val="dk2"/>
              </a:solidFill>
              <a:latin typeface="Trebuchet MS"/>
              <a:ea typeface="Trebuchet MS"/>
              <a:cs typeface="Trebuchet MS"/>
              <a:sym typeface="Trebuchet MS"/>
            </a:endParaRPr>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err="1">
                <a:solidFill>
                  <a:schemeClr val="dk2"/>
                </a:solidFill>
                <a:latin typeface="Trebuchet MS"/>
                <a:ea typeface="Trebuchet MS"/>
                <a:cs typeface="Trebuchet MS"/>
                <a:sym typeface="Trebuchet MS"/>
              </a:rPr>
              <a:t>Keras</a:t>
            </a:r>
            <a:r>
              <a:rPr lang="en-US" sz="2000" b="0" i="0" u="none" strike="noStrike" cap="none" dirty="0">
                <a:solidFill>
                  <a:schemeClr val="dk2"/>
                </a:solidFill>
                <a:latin typeface="Trebuchet MS"/>
                <a:ea typeface="Trebuchet MS"/>
                <a:cs typeface="Trebuchet MS"/>
                <a:sym typeface="Trebuchet MS"/>
              </a:rPr>
              <a:t> library allows for easy and fast prototyping</a:t>
            </a:r>
            <a:endParaRPr dirty="0"/>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Runs on GPUs and CPUs</a:t>
            </a:r>
            <a:endParaRPr dirty="0"/>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285739" algn="l" rtl="0">
              <a:lnSpc>
                <a:spcPct val="90000"/>
              </a:lnSpc>
              <a:spcBef>
                <a:spcPts val="0"/>
              </a:spcBef>
              <a:spcAft>
                <a:spcPts val="0"/>
              </a:spcAft>
              <a:buClr>
                <a:schemeClr val="dk1"/>
              </a:buClr>
              <a:buSzPts val="2000"/>
              <a:buFont typeface="Arial"/>
              <a:buChar char="•"/>
            </a:pPr>
            <a:r>
              <a:rPr lang="en-US" sz="2000" dirty="0"/>
              <a:t>Now packaged</a:t>
            </a:r>
            <a:r>
              <a:rPr lang="en-US" sz="2000" b="0" i="0" u="none" strike="noStrike" cap="none" dirty="0">
                <a:solidFill>
                  <a:schemeClr val="dk2"/>
                </a:solidFill>
                <a:latin typeface="Trebuchet MS"/>
                <a:ea typeface="Trebuchet MS"/>
                <a:cs typeface="Trebuchet MS"/>
                <a:sym typeface="Trebuchet MS"/>
              </a:rPr>
              <a:t> with latest TensorFlow</a:t>
            </a:r>
            <a:endParaRPr dirty="0"/>
          </a:p>
        </p:txBody>
      </p:sp>
    </p:spTree>
    <p:extLst>
      <p:ext uri="{BB962C8B-B14F-4D97-AF65-F5344CB8AC3E}">
        <p14:creationId xmlns:p14="http://schemas.microsoft.com/office/powerpoint/2010/main" val="4000644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E90C37-6FE3-D248-A94B-06865CD0B5A8}"/>
              </a:ext>
            </a:extLst>
          </p:cNvPr>
          <p:cNvSpPr>
            <a:spLocks noGrp="1"/>
          </p:cNvSpPr>
          <p:nvPr>
            <p:ph type="body" idx="1"/>
          </p:nvPr>
        </p:nvSpPr>
        <p:spPr>
          <a:xfrm>
            <a:off x="430625" y="116732"/>
            <a:ext cx="8290500" cy="4734796"/>
          </a:xfrm>
        </p:spPr>
        <p:txBody>
          <a:bodyPr/>
          <a:lstStyle/>
          <a:p>
            <a:pPr marL="122746" indent="0">
              <a:buNone/>
            </a:pPr>
            <a:r>
              <a:rPr lang="en-US" sz="1400" dirty="0"/>
              <a:t>#### </a:t>
            </a:r>
            <a:r>
              <a:rPr lang="en-US" sz="1400" dirty="0" err="1"/>
              <a:t>Keras</a:t>
            </a:r>
            <a:endParaRPr lang="en-US" sz="1400" dirty="0"/>
          </a:p>
          <a:p>
            <a:pPr marL="122746" indent="0">
              <a:buNone/>
            </a:pPr>
            <a:r>
              <a:rPr lang="en-US" sz="1400" dirty="0"/>
              <a:t>from </a:t>
            </a:r>
            <a:r>
              <a:rPr lang="en-US" sz="1400" dirty="0" err="1"/>
              <a:t>keras.models</a:t>
            </a:r>
            <a:r>
              <a:rPr lang="en-US" sz="1400" dirty="0"/>
              <a:t> import Sequential</a:t>
            </a:r>
          </a:p>
          <a:p>
            <a:pPr marL="122746" indent="0">
              <a:buNone/>
            </a:pPr>
            <a:r>
              <a:rPr lang="en-US" sz="1400" dirty="0"/>
              <a:t>from </a:t>
            </a:r>
            <a:r>
              <a:rPr lang="en-US" sz="1400" dirty="0" err="1"/>
              <a:t>keras.layers</a:t>
            </a:r>
            <a:r>
              <a:rPr lang="en-US" sz="1400" dirty="0"/>
              <a:t> import Dense</a:t>
            </a:r>
          </a:p>
          <a:p>
            <a:pPr marL="122746" indent="0">
              <a:buNone/>
            </a:pPr>
            <a:endParaRPr lang="en-US" sz="1400" dirty="0"/>
          </a:p>
          <a:p>
            <a:pPr marL="122746" indent="0">
              <a:buNone/>
            </a:pPr>
            <a:r>
              <a:rPr lang="en-US" sz="1400" dirty="0"/>
              <a:t>model = Sequential()</a:t>
            </a:r>
          </a:p>
          <a:p>
            <a:pPr marL="122746" indent="0">
              <a:buNone/>
            </a:pPr>
            <a:endParaRPr lang="en-US" sz="1400" dirty="0"/>
          </a:p>
          <a:p>
            <a:pPr marL="122746" indent="0">
              <a:buNone/>
            </a:pPr>
            <a:r>
              <a:rPr lang="en-US" sz="1400" dirty="0"/>
              <a:t># Stacking layers by using .add():  </a:t>
            </a:r>
          </a:p>
          <a:p>
            <a:pPr marL="122746" indent="0">
              <a:buNone/>
            </a:pPr>
            <a:r>
              <a:rPr lang="en-US" sz="1400" dirty="0" err="1"/>
              <a:t>model.add</a:t>
            </a:r>
            <a:r>
              <a:rPr lang="en-US" sz="1400" dirty="0"/>
              <a:t>(Dense(units=64, activation='</a:t>
            </a:r>
            <a:r>
              <a:rPr lang="en-US" sz="1400" dirty="0" err="1"/>
              <a:t>relu</a:t>
            </a:r>
            <a:r>
              <a:rPr lang="en-US" sz="1400" dirty="0"/>
              <a:t>', </a:t>
            </a:r>
            <a:r>
              <a:rPr lang="en-US" sz="1400" dirty="0" err="1"/>
              <a:t>input_dim</a:t>
            </a:r>
            <a:r>
              <a:rPr lang="en-US" sz="1400" dirty="0"/>
              <a:t>=100))</a:t>
            </a:r>
          </a:p>
          <a:p>
            <a:pPr marL="122746" indent="0">
              <a:buNone/>
            </a:pPr>
            <a:r>
              <a:rPr lang="en-US" sz="1400" dirty="0" err="1"/>
              <a:t>model.add</a:t>
            </a:r>
            <a:r>
              <a:rPr lang="en-US" sz="1400" dirty="0"/>
              <a:t>(Dense(units=10, activation='</a:t>
            </a:r>
            <a:r>
              <a:rPr lang="en-US" sz="1400" dirty="0" err="1"/>
              <a:t>softmax</a:t>
            </a:r>
            <a:r>
              <a:rPr lang="en-US" sz="1400" dirty="0"/>
              <a:t>'))</a:t>
            </a:r>
          </a:p>
          <a:p>
            <a:pPr marL="122746" indent="0">
              <a:buNone/>
            </a:pPr>
            <a:r>
              <a:rPr lang="en-US" sz="1400" dirty="0" err="1"/>
              <a:t>model.compile</a:t>
            </a:r>
            <a:r>
              <a:rPr lang="en-US" sz="1400" dirty="0"/>
              <a:t>(loss='</a:t>
            </a:r>
            <a:r>
              <a:rPr lang="en-US" sz="1400" dirty="0" err="1"/>
              <a:t>categorical_crossentropy</a:t>
            </a:r>
            <a:r>
              <a:rPr lang="en-US" sz="1400" dirty="0"/>
              <a:t>’, optimizer='</a:t>
            </a:r>
            <a:r>
              <a:rPr lang="en-US" sz="1400" dirty="0" err="1"/>
              <a:t>sgd</a:t>
            </a:r>
            <a:r>
              <a:rPr lang="en-US" sz="1400" dirty="0"/>
              <a:t>’, metrics=['accuracy'])</a:t>
            </a:r>
          </a:p>
          <a:p>
            <a:pPr marL="122746" indent="0">
              <a:buNone/>
            </a:pPr>
            <a:r>
              <a:rPr lang="en-US" sz="1400" dirty="0" err="1"/>
              <a:t>model.fit</a:t>
            </a:r>
            <a:r>
              <a:rPr lang="en-US" sz="1400" dirty="0"/>
              <a:t>(</a:t>
            </a:r>
            <a:r>
              <a:rPr lang="en-US" sz="1400" dirty="0" err="1"/>
              <a:t>x_train</a:t>
            </a:r>
            <a:r>
              <a:rPr lang="en-US" sz="1400" dirty="0"/>
              <a:t>, </a:t>
            </a:r>
            <a:r>
              <a:rPr lang="en-US" sz="1400" dirty="0" err="1"/>
              <a:t>y_train</a:t>
            </a:r>
            <a:r>
              <a:rPr lang="en-US" sz="1400" dirty="0"/>
              <a:t>, epochs=5, </a:t>
            </a:r>
            <a:r>
              <a:rPr lang="en-US" sz="1400" dirty="0" err="1"/>
              <a:t>batch_size</a:t>
            </a:r>
            <a:r>
              <a:rPr lang="en-US" sz="1400" dirty="0"/>
              <a:t>=32)</a:t>
            </a:r>
          </a:p>
          <a:p>
            <a:pPr marL="122746" indent="0">
              <a:buNone/>
            </a:pPr>
            <a:endParaRPr lang="en-US" sz="1400" dirty="0"/>
          </a:p>
          <a:p>
            <a:pPr marL="122746" indent="0">
              <a:buNone/>
            </a:pPr>
            <a:r>
              <a:rPr lang="en-US" sz="1400" dirty="0"/>
              <a:t>More here:   </a:t>
            </a:r>
          </a:p>
          <a:p>
            <a:pPr marL="122746" indent="0">
              <a:buNone/>
            </a:pPr>
            <a:r>
              <a:rPr lang="en-US" sz="1400" dirty="0">
                <a:hlinkClick r:id="rId2"/>
              </a:rPr>
              <a:t>https://keras.io/</a:t>
            </a:r>
            <a:r>
              <a:rPr lang="en-US" sz="1400" dirty="0"/>
              <a:t>  </a:t>
            </a:r>
          </a:p>
        </p:txBody>
      </p:sp>
    </p:spTree>
    <p:extLst>
      <p:ext uri="{BB962C8B-B14F-4D97-AF65-F5344CB8AC3E}">
        <p14:creationId xmlns:p14="http://schemas.microsoft.com/office/powerpoint/2010/main" val="1624095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2"/>
          <p:cNvSpPr txBox="1">
            <a:spLocks noGrp="1"/>
          </p:cNvSpPr>
          <p:nvPr>
            <p:ph type="title"/>
          </p:nvPr>
        </p:nvSpPr>
        <p:spPr>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2"/>
              </a:buClr>
              <a:buSzPts val="750"/>
              <a:buFont typeface="Trebuchet MS"/>
              <a:buNone/>
            </a:pPr>
            <a:r>
              <a:rPr lang="en-US" sz="3000" b="1" i="0" u="none" strike="noStrike" cap="none" dirty="0">
                <a:solidFill>
                  <a:srgbClr val="7030A0"/>
                </a:solidFill>
                <a:sym typeface="Trebuchet MS"/>
              </a:rPr>
              <a:t>PANDAS</a:t>
            </a:r>
            <a:endParaRPr dirty="0">
              <a:solidFill>
                <a:srgbClr val="7030A0"/>
              </a:solidFill>
            </a:endParaRPr>
          </a:p>
        </p:txBody>
      </p:sp>
      <p:sp>
        <p:nvSpPr>
          <p:cNvPr id="288" name="Google Shape;288;p52"/>
          <p:cNvSpPr txBox="1">
            <a:spLocks noGrp="1"/>
          </p:cNvSpPr>
          <p:nvPr>
            <p:ph type="body" idx="1"/>
          </p:nvPr>
        </p:nvSpPr>
        <p:spPr>
          <a:xfrm>
            <a:off x="430625" y="1153584"/>
            <a:ext cx="8290560" cy="3698048"/>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Open-source, BSD-licensed project</a:t>
            </a:r>
            <a:endParaRPr dirty="0"/>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Fast and efficient </a:t>
            </a:r>
            <a:r>
              <a:rPr lang="en-US" sz="2000" b="0" i="0" u="none" strike="noStrike" cap="none" dirty="0" err="1">
                <a:solidFill>
                  <a:schemeClr val="dk2"/>
                </a:solidFill>
                <a:latin typeface="Trebuchet MS"/>
                <a:ea typeface="Trebuchet MS"/>
                <a:cs typeface="Trebuchet MS"/>
                <a:sym typeface="Trebuchet MS"/>
              </a:rPr>
              <a:t>DataFrame</a:t>
            </a:r>
            <a:r>
              <a:rPr lang="en-US" sz="2000" b="0" i="0" u="none" strike="noStrike" cap="none" dirty="0">
                <a:solidFill>
                  <a:schemeClr val="dk2"/>
                </a:solidFill>
                <a:latin typeface="Trebuchet MS"/>
                <a:ea typeface="Trebuchet MS"/>
                <a:cs typeface="Trebuchet MS"/>
                <a:sym typeface="Trebuchet MS"/>
              </a:rPr>
              <a:t> object for data manipulation with integrated indexing</a:t>
            </a:r>
            <a:endParaRPr dirty="0"/>
          </a:p>
          <a:p>
            <a:pPr marL="742939" marR="0" lvl="1" indent="-285739" algn="l" rtl="0">
              <a:lnSpc>
                <a:spcPct val="90000"/>
              </a:lnSpc>
              <a:spcBef>
                <a:spcPts val="0"/>
              </a:spcBef>
              <a:spcAft>
                <a:spcPts val="0"/>
              </a:spcAft>
              <a:buClr>
                <a:schemeClr val="dk1"/>
              </a:buClr>
              <a:buSzPts val="1600"/>
              <a:buFont typeface="Arial"/>
              <a:buChar char="•"/>
            </a:pPr>
            <a:r>
              <a:rPr lang="en-US" sz="1600" b="0" i="0" u="none" strike="noStrike" cap="none" dirty="0" err="1">
                <a:solidFill>
                  <a:schemeClr val="dk2"/>
                </a:solidFill>
                <a:latin typeface="Trebuchet MS"/>
                <a:ea typeface="Trebuchet MS"/>
                <a:cs typeface="Trebuchet MS"/>
                <a:sym typeface="Trebuchet MS"/>
              </a:rPr>
              <a:t>DataFrames</a:t>
            </a:r>
            <a:r>
              <a:rPr lang="en-US" sz="1600" b="0" i="0" u="none" strike="noStrike" cap="none" dirty="0">
                <a:solidFill>
                  <a:schemeClr val="dk2"/>
                </a:solidFill>
                <a:latin typeface="Trebuchet MS"/>
                <a:ea typeface="Trebuchet MS"/>
                <a:cs typeface="Trebuchet MS"/>
                <a:sym typeface="Trebuchet MS"/>
              </a:rPr>
              <a:t> used in this lab</a:t>
            </a:r>
            <a:endParaRPr dirty="0"/>
          </a:p>
          <a:p>
            <a:pPr marL="742939" marR="0" lvl="1" indent="-285739" algn="l" rtl="0">
              <a:lnSpc>
                <a:spcPct val="90000"/>
              </a:lnSpc>
              <a:spcBef>
                <a:spcPts val="0"/>
              </a:spcBef>
              <a:spcAft>
                <a:spcPts val="0"/>
              </a:spcAft>
              <a:buClr>
                <a:schemeClr val="dk1"/>
              </a:buClr>
              <a:buSzPts val="1600"/>
              <a:buFont typeface="Arial"/>
              <a:buChar char="•"/>
            </a:pPr>
            <a:r>
              <a:rPr lang="en-US" sz="1600" b="0" i="0" u="none" strike="noStrike" cap="none" dirty="0">
                <a:solidFill>
                  <a:schemeClr val="dk2"/>
                </a:solidFill>
                <a:latin typeface="Trebuchet MS"/>
                <a:ea typeface="Trebuchet MS"/>
                <a:cs typeface="Trebuchet MS"/>
                <a:sym typeface="Trebuchet MS"/>
              </a:rPr>
              <a:t>Ideal for neural networks</a:t>
            </a:r>
            <a:endParaRPr dirty="0"/>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Contains tools for reading and writing data between in-memory data structures and different formats such as:</a:t>
            </a:r>
            <a:endParaRPr dirty="0"/>
          </a:p>
          <a:p>
            <a:pPr marL="761970" marR="0" lvl="1" indent="-285739" algn="l" rtl="0">
              <a:lnSpc>
                <a:spcPct val="90000"/>
              </a:lnSpc>
              <a:spcBef>
                <a:spcPts val="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CSV and text files – used in this lab</a:t>
            </a:r>
            <a:endParaRPr dirty="0"/>
          </a:p>
          <a:p>
            <a:pPr marL="761970" marR="0" lvl="1" indent="-285739" algn="l" rtl="0">
              <a:lnSpc>
                <a:spcPct val="90000"/>
              </a:lnSpc>
              <a:spcBef>
                <a:spcPts val="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Microsoft Excel</a:t>
            </a:r>
            <a:endParaRPr dirty="0"/>
          </a:p>
          <a:p>
            <a:pPr marL="761970" marR="0" lvl="1" indent="-285739" algn="l" rtl="0">
              <a:lnSpc>
                <a:spcPct val="90000"/>
              </a:lnSpc>
              <a:spcBef>
                <a:spcPts val="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SQL databases</a:t>
            </a:r>
            <a:endParaRPr dirty="0"/>
          </a:p>
          <a:p>
            <a:pPr marL="761970" marR="0" lvl="1" indent="-285739" algn="l" rtl="0">
              <a:lnSpc>
                <a:spcPct val="90000"/>
              </a:lnSpc>
              <a:spcBef>
                <a:spcPts val="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HDF5</a:t>
            </a:r>
            <a:endParaRPr dirty="0"/>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79884" algn="l" rtl="0">
              <a:lnSpc>
                <a:spcPct val="90000"/>
              </a:lnSpc>
              <a:spcBef>
                <a:spcPts val="0"/>
              </a:spcBef>
              <a:spcAft>
                <a:spcPts val="0"/>
              </a:spcAft>
              <a:buClr>
                <a:schemeClr val="dk1"/>
              </a:buClr>
              <a:buSzPts val="1667"/>
              <a:buFont typeface="Arial"/>
              <a:buNone/>
            </a:pPr>
            <a:endParaRPr sz="1667" b="0" i="0" u="none" strike="noStrike" cap="none" dirty="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2926970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4"/>
          <p:cNvSpPr txBox="1">
            <a:spLocks noGrp="1"/>
          </p:cNvSpPr>
          <p:nvPr>
            <p:ph type="title" idx="4294967295"/>
          </p:nvPr>
        </p:nvSpPr>
        <p:spPr>
          <a:xfrm>
            <a:off x="778213"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NETWORK ARCHITECTURE – </a:t>
            </a:r>
            <a:r>
              <a:rPr lang="en-US" sz="3000" b="1" dirty="0">
                <a:solidFill>
                  <a:schemeClr val="lt1"/>
                </a:solidFill>
                <a:latin typeface="Trebuchet MS"/>
                <a:ea typeface="Trebuchet MS"/>
                <a:cs typeface="Trebuchet MS"/>
                <a:sym typeface="Trebuchet MS"/>
              </a:rPr>
              <a:t>MLP</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2470996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5"/>
          <p:cNvSpPr txBox="1">
            <a:spLocks noGrp="1"/>
          </p:cNvSpPr>
          <p:nvPr>
            <p:ph type="title"/>
          </p:nvPr>
        </p:nvSpPr>
        <p:spPr>
          <a:xfrm>
            <a:off x="415290" y="551021"/>
            <a:ext cx="8313419" cy="49244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1"/>
              </a:buClr>
              <a:buSzPts val="750"/>
              <a:buFont typeface="Arial"/>
              <a:buNone/>
            </a:pPr>
            <a:r>
              <a:rPr lang="en-US" sz="3000" b="1" i="0" u="none" strike="noStrike" cap="none" dirty="0">
                <a:solidFill>
                  <a:srgbClr val="7030A0"/>
                </a:solidFill>
                <a:sym typeface="Trebuchet MS"/>
              </a:rPr>
              <a:t>MULTI-LAYER PERCEPTRON</a:t>
            </a:r>
            <a:endParaRPr dirty="0">
              <a:solidFill>
                <a:srgbClr val="7030A0"/>
              </a:solidFill>
            </a:endParaRPr>
          </a:p>
        </p:txBody>
      </p:sp>
      <p:sp>
        <p:nvSpPr>
          <p:cNvPr id="242" name="Google Shape;242;p45"/>
          <p:cNvSpPr txBox="1">
            <a:spLocks noGrp="1"/>
          </p:cNvSpPr>
          <p:nvPr>
            <p:ph type="body" idx="2"/>
          </p:nvPr>
        </p:nvSpPr>
        <p:spPr>
          <a:xfrm>
            <a:off x="430625" y="1298864"/>
            <a:ext cx="8290560" cy="3552768"/>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Trebuchet MS"/>
                <a:ea typeface="Trebuchet MS"/>
                <a:cs typeface="Trebuchet MS"/>
                <a:sym typeface="Trebuchet MS"/>
              </a:rPr>
              <a:t>MLP = Multi-layer Perceptron</a:t>
            </a:r>
            <a:endParaRPr sz="2000" b="0" i="0" u="none" strike="noStrike" cap="none" dirty="0">
              <a:solidFill>
                <a:srgbClr val="000000"/>
              </a:solidFill>
              <a:latin typeface="Trebuchet MS"/>
              <a:ea typeface="Trebuchet MS"/>
              <a:cs typeface="Trebuchet MS"/>
              <a:sym typeface="Trebuchet MS"/>
            </a:endParaRPr>
          </a:p>
          <a:p>
            <a:pPr marL="761970" marR="0" lvl="1" indent="-285739" algn="l" rtl="0">
              <a:lnSpc>
                <a:spcPct val="90000"/>
              </a:lnSpc>
              <a:spcBef>
                <a:spcPts val="1500"/>
              </a:spcBef>
              <a:spcAft>
                <a:spcPts val="0"/>
              </a:spcAft>
              <a:buClr>
                <a:srgbClr val="000000"/>
              </a:buClr>
              <a:buSzPts val="1667"/>
              <a:buFont typeface="Arial"/>
              <a:buChar char="•"/>
            </a:pPr>
            <a:r>
              <a:rPr lang="en-US" sz="1667" dirty="0">
                <a:solidFill>
                  <a:srgbClr val="000000"/>
                </a:solidFill>
              </a:rPr>
              <a:t>T</a:t>
            </a:r>
            <a:r>
              <a:rPr lang="en-US" sz="1667" b="0" i="0" u="none" strike="noStrike" cap="none" dirty="0">
                <a:solidFill>
                  <a:srgbClr val="000000"/>
                </a:solidFill>
                <a:latin typeface="Trebuchet MS"/>
                <a:ea typeface="Trebuchet MS"/>
                <a:cs typeface="Trebuchet MS"/>
                <a:sym typeface="Trebuchet MS"/>
              </a:rPr>
              <a:t>raditional </a:t>
            </a:r>
            <a:r>
              <a:rPr lang="en-US" sz="1667" b="0" i="1" u="none" strike="noStrike" cap="none" dirty="0">
                <a:solidFill>
                  <a:srgbClr val="000000"/>
                </a:solidFill>
                <a:latin typeface="Trebuchet MS"/>
                <a:ea typeface="Trebuchet MS"/>
                <a:cs typeface="Trebuchet MS"/>
                <a:sym typeface="Trebuchet MS"/>
              </a:rPr>
              <a:t>fully connected feed-forward network </a:t>
            </a:r>
          </a:p>
          <a:p>
            <a:pPr marL="761970" marR="0" lvl="1" indent="-285739" algn="l" rtl="0">
              <a:lnSpc>
                <a:spcPct val="90000"/>
              </a:lnSpc>
              <a:spcBef>
                <a:spcPts val="1500"/>
              </a:spcBef>
              <a:spcAft>
                <a:spcPts val="0"/>
              </a:spcAft>
              <a:buClr>
                <a:srgbClr val="000000"/>
              </a:buClr>
              <a:buSzPts val="1667"/>
              <a:buFont typeface="Arial"/>
              <a:buChar char="•"/>
            </a:pPr>
            <a:r>
              <a:rPr lang="en-US" sz="1667" dirty="0">
                <a:solidFill>
                  <a:srgbClr val="000000"/>
                </a:solidFill>
              </a:rPr>
              <a:t>Also called </a:t>
            </a:r>
            <a:r>
              <a:rPr lang="en-US" sz="1667" i="1" dirty="0">
                <a:solidFill>
                  <a:srgbClr val="000000"/>
                </a:solidFill>
              </a:rPr>
              <a:t>dense network</a:t>
            </a:r>
          </a:p>
          <a:p>
            <a:pPr marL="761970" marR="0" lvl="1" indent="-285739" algn="l" rtl="0">
              <a:lnSpc>
                <a:spcPct val="90000"/>
              </a:lnSpc>
              <a:spcBef>
                <a:spcPts val="1500"/>
              </a:spcBef>
              <a:spcAft>
                <a:spcPts val="0"/>
              </a:spcAft>
              <a:buClr>
                <a:srgbClr val="000000"/>
              </a:buClr>
              <a:buSzPts val="1667"/>
              <a:buFont typeface="Arial"/>
              <a:buChar char="•"/>
            </a:pPr>
            <a:r>
              <a:rPr lang="en-US" sz="1667" dirty="0">
                <a:solidFill>
                  <a:srgbClr val="000000"/>
                </a:solidFill>
              </a:rPr>
              <a:t>Fixed size input</a:t>
            </a:r>
          </a:p>
        </p:txBody>
      </p:sp>
    </p:spTree>
    <p:extLst>
      <p:ext uri="{BB962C8B-B14F-4D97-AF65-F5344CB8AC3E}">
        <p14:creationId xmlns:p14="http://schemas.microsoft.com/office/powerpoint/2010/main" val="789835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3"/>
          <p:cNvSpPr txBox="1">
            <a:spLocks noGrp="1"/>
          </p:cNvSpPr>
          <p:nvPr>
            <p:ph type="title"/>
          </p:nvPr>
        </p:nvSpPr>
        <p:spPr>
          <a:prstGeom prst="rect">
            <a:avLst/>
          </a:prstGeom>
          <a:noFill/>
          <a:ln>
            <a:noFill/>
          </a:ln>
        </p:spPr>
        <p:txBody>
          <a:bodyPr spcFirstLastPara="1" wrap="square" lIns="76175" tIns="38075" rIns="76175" bIns="38075" anchor="ctr"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a:solidFill>
                  <a:schemeClr val="lt1"/>
                </a:solidFill>
                <a:latin typeface="Trebuchet MS"/>
                <a:ea typeface="Trebuchet MS"/>
                <a:cs typeface="Trebuchet MS"/>
                <a:sym typeface="Trebuchet MS"/>
              </a:rPr>
              <a:t>LAB DISCUSSION / OVERVIEW</a:t>
            </a:r>
            <a:endParaRPr/>
          </a:p>
        </p:txBody>
      </p:sp>
    </p:spTree>
    <p:extLst>
      <p:ext uri="{BB962C8B-B14F-4D97-AF65-F5344CB8AC3E}">
        <p14:creationId xmlns:p14="http://schemas.microsoft.com/office/powerpoint/2010/main" val="1205187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1400"/>
              <a:buFont typeface="Trebuchet MS"/>
              <a:buNone/>
            </a:pPr>
            <a:r>
              <a:rPr lang="en-US" sz="3000" b="1" i="0" u="none" strike="noStrike" cap="none" dirty="0">
                <a:solidFill>
                  <a:srgbClr val="7030A0"/>
                </a:solidFill>
                <a:sym typeface="Trebuchet MS"/>
              </a:rPr>
              <a:t>LAB OVERVIEW</a:t>
            </a:r>
            <a:endParaRPr dirty="0">
              <a:solidFill>
                <a:srgbClr val="7030A0"/>
              </a:solidFill>
            </a:endParaRPr>
          </a:p>
        </p:txBody>
      </p:sp>
      <p:sp>
        <p:nvSpPr>
          <p:cNvPr id="299" name="Google Shape;299;p54"/>
          <p:cNvSpPr txBox="1">
            <a:spLocks noGrp="1"/>
          </p:cNvSpPr>
          <p:nvPr>
            <p:ph type="body" idx="1"/>
          </p:nvPr>
        </p:nvSpPr>
        <p:spPr>
          <a:xfrm>
            <a:off x="430625" y="1103586"/>
            <a:ext cx="8290560" cy="3748048"/>
          </a:xfrm>
          <a:prstGeom prst="rect">
            <a:avLst/>
          </a:prstGeom>
          <a:noFill/>
          <a:ln>
            <a:noFill/>
          </a:ln>
        </p:spPr>
        <p:txBody>
          <a:bodyPr spcFirstLastPara="1" wrap="square" lIns="91425" tIns="91425" rIns="91425" bIns="91425" anchor="t" anchorCtr="0">
            <a:noAutofit/>
          </a:bodyPr>
          <a:lstStyle/>
          <a:p>
            <a:pPr marL="457200" marR="0" lvl="0" indent="-334454" algn="l" rtl="0">
              <a:lnSpc>
                <a:spcPct val="90000"/>
              </a:lnSpc>
              <a:spcBef>
                <a:spcPts val="750"/>
              </a:spcBef>
              <a:spcAft>
                <a:spcPts val="0"/>
              </a:spcAft>
              <a:buClr>
                <a:schemeClr val="dk1"/>
              </a:buClr>
              <a:buSzPts val="1667"/>
              <a:buFont typeface="Trebuchet MS"/>
              <a:buChar char="—"/>
            </a:pPr>
            <a:r>
              <a:rPr lang="en-US" sz="1667" b="0" i="0" u="none" strike="noStrike" cap="none" dirty="0">
                <a:solidFill>
                  <a:schemeClr val="dk2"/>
                </a:solidFill>
                <a:latin typeface="Trebuchet MS"/>
                <a:ea typeface="Trebuchet MS"/>
                <a:cs typeface="Trebuchet MS"/>
                <a:sym typeface="Trebuchet MS"/>
              </a:rPr>
              <a:t>Perform text classification for sentiment analysis</a:t>
            </a:r>
            <a:endParaRPr dirty="0"/>
          </a:p>
          <a:p>
            <a:pPr marL="914400" marR="0" lvl="1" indent="-323850" algn="l" rtl="0">
              <a:lnSpc>
                <a:spcPct val="90000"/>
              </a:lnSpc>
              <a:spcBef>
                <a:spcPts val="750"/>
              </a:spcBef>
              <a:spcAft>
                <a:spcPts val="0"/>
              </a:spcAft>
              <a:buClr>
                <a:schemeClr val="dk1"/>
              </a:buClr>
              <a:buSzPts val="1500"/>
              <a:buFont typeface="Trebuchet MS"/>
              <a:buChar char="—"/>
            </a:pPr>
            <a:r>
              <a:rPr lang="en-US" sz="1500" b="0" i="0" u="none" strike="noStrike" cap="none" dirty="0">
                <a:solidFill>
                  <a:schemeClr val="dk2"/>
                </a:solidFill>
                <a:latin typeface="Trebuchet MS"/>
                <a:ea typeface="Trebuchet MS"/>
                <a:cs typeface="Trebuchet MS"/>
                <a:sym typeface="Trebuchet MS"/>
              </a:rPr>
              <a:t>Classify each document into one of two different sentiments: </a:t>
            </a:r>
            <a:endParaRPr dirty="0"/>
          </a:p>
          <a:p>
            <a:pPr marL="1371600" marR="0" lvl="2" indent="-313245" algn="l" rtl="0">
              <a:lnSpc>
                <a:spcPct val="90000"/>
              </a:lnSpc>
              <a:spcBef>
                <a:spcPts val="750"/>
              </a:spcBef>
              <a:spcAft>
                <a:spcPts val="0"/>
              </a:spcAft>
              <a:buClr>
                <a:schemeClr val="dk1"/>
              </a:buClr>
              <a:buSzPts val="1333"/>
              <a:buFont typeface="Trebuchet MS"/>
              <a:buChar char="—"/>
            </a:pPr>
            <a:r>
              <a:rPr lang="en-US" sz="1333" b="0" i="0" u="none" strike="noStrike" cap="none" dirty="0">
                <a:solidFill>
                  <a:schemeClr val="dk2"/>
                </a:solidFill>
                <a:latin typeface="Trebuchet MS"/>
                <a:ea typeface="Trebuchet MS"/>
                <a:cs typeface="Trebuchet MS"/>
                <a:sym typeface="Trebuchet MS"/>
              </a:rPr>
              <a:t>"positive“ or "negative“</a:t>
            </a:r>
            <a:endParaRPr dirty="0"/>
          </a:p>
          <a:p>
            <a:pPr marL="1371600" marR="0" lvl="2" indent="-228599" algn="l" rtl="0">
              <a:lnSpc>
                <a:spcPct val="90000"/>
              </a:lnSpc>
              <a:spcBef>
                <a:spcPts val="750"/>
              </a:spcBef>
              <a:spcAft>
                <a:spcPts val="0"/>
              </a:spcAft>
              <a:buClr>
                <a:schemeClr val="dk1"/>
              </a:buClr>
              <a:buSzPts val="1333"/>
              <a:buFont typeface="Trebuchet MS"/>
              <a:buNone/>
            </a:pPr>
            <a:endParaRPr sz="1333" b="0" i="0" u="none" strike="noStrike" cap="none" dirty="0">
              <a:solidFill>
                <a:schemeClr val="dk2"/>
              </a:solidFill>
              <a:latin typeface="Trebuchet MS"/>
              <a:ea typeface="Trebuchet MS"/>
              <a:cs typeface="Trebuchet MS"/>
              <a:sym typeface="Trebuchet MS"/>
            </a:endParaRPr>
          </a:p>
          <a:p>
            <a:pPr marL="457200" marR="0" lvl="0" indent="-334454" algn="l" rtl="0">
              <a:lnSpc>
                <a:spcPct val="90000"/>
              </a:lnSpc>
              <a:spcBef>
                <a:spcPts val="750"/>
              </a:spcBef>
              <a:spcAft>
                <a:spcPts val="0"/>
              </a:spcAft>
              <a:buClr>
                <a:schemeClr val="dk1"/>
              </a:buClr>
              <a:buSzPts val="1667"/>
              <a:buFont typeface="Trebuchet MS"/>
              <a:buChar char="—"/>
            </a:pPr>
            <a:r>
              <a:rPr lang="en-US" sz="1667" b="0" i="0" u="none" strike="noStrike" cap="none" dirty="0">
                <a:solidFill>
                  <a:schemeClr val="dk2"/>
                </a:solidFill>
                <a:latin typeface="Trebuchet MS"/>
                <a:ea typeface="Trebuchet MS"/>
                <a:cs typeface="Trebuchet MS"/>
                <a:sym typeface="Trebuchet MS"/>
              </a:rPr>
              <a:t>Components of lab include:</a:t>
            </a:r>
            <a:endParaRPr dirty="0"/>
          </a:p>
          <a:p>
            <a:pPr marL="914400" marR="0" lvl="1" indent="-323850" algn="l" rtl="0">
              <a:lnSpc>
                <a:spcPct val="90000"/>
              </a:lnSpc>
              <a:spcBef>
                <a:spcPts val="750"/>
              </a:spcBef>
              <a:spcAft>
                <a:spcPts val="0"/>
              </a:spcAft>
              <a:buClr>
                <a:schemeClr val="dk1"/>
              </a:buClr>
              <a:buSzPts val="1500"/>
              <a:buFont typeface="Trebuchet MS"/>
              <a:buChar char="—"/>
            </a:pPr>
            <a:r>
              <a:rPr lang="en-US" sz="1500" b="0" i="0" u="none" strike="noStrike" cap="none" dirty="0">
                <a:solidFill>
                  <a:schemeClr val="dk2"/>
                </a:solidFill>
                <a:latin typeface="Trebuchet MS"/>
                <a:ea typeface="Trebuchet MS"/>
                <a:cs typeface="Trebuchet MS"/>
                <a:sym typeface="Trebuchet MS"/>
              </a:rPr>
              <a:t>Pandas</a:t>
            </a:r>
            <a:endParaRPr dirty="0"/>
          </a:p>
          <a:p>
            <a:pPr marL="914400" marR="0" lvl="1" indent="-323850" algn="l" rtl="0">
              <a:lnSpc>
                <a:spcPct val="90000"/>
              </a:lnSpc>
              <a:spcBef>
                <a:spcPts val="750"/>
              </a:spcBef>
              <a:spcAft>
                <a:spcPts val="0"/>
              </a:spcAft>
              <a:buClr>
                <a:schemeClr val="dk1"/>
              </a:buClr>
              <a:buSzPts val="1500"/>
              <a:buFont typeface="Trebuchet MS"/>
              <a:buChar char="—"/>
            </a:pPr>
            <a:r>
              <a:rPr lang="en-US" sz="1500" b="0" i="0" u="none" strike="noStrike" cap="none" dirty="0">
                <a:solidFill>
                  <a:schemeClr val="dk2"/>
                </a:solidFill>
                <a:latin typeface="Trebuchet MS"/>
                <a:ea typeface="Trebuchet MS"/>
                <a:cs typeface="Trebuchet MS"/>
                <a:sym typeface="Trebuchet MS"/>
              </a:rPr>
              <a:t>TensorFlow and </a:t>
            </a:r>
            <a:r>
              <a:rPr lang="en-US" sz="1500" b="0" i="0" u="none" strike="noStrike" cap="none" dirty="0" err="1">
                <a:solidFill>
                  <a:schemeClr val="dk2"/>
                </a:solidFill>
                <a:latin typeface="Trebuchet MS"/>
                <a:ea typeface="Trebuchet MS"/>
                <a:cs typeface="Trebuchet MS"/>
                <a:sym typeface="Trebuchet MS"/>
              </a:rPr>
              <a:t>Keras</a:t>
            </a:r>
            <a:endParaRPr dirty="0"/>
          </a:p>
          <a:p>
            <a:pPr marL="914400" marR="0" lvl="1" indent="-323850" algn="l" rtl="0">
              <a:lnSpc>
                <a:spcPct val="90000"/>
              </a:lnSpc>
              <a:spcBef>
                <a:spcPts val="750"/>
              </a:spcBef>
              <a:spcAft>
                <a:spcPts val="0"/>
              </a:spcAft>
              <a:buClr>
                <a:schemeClr val="dk1"/>
              </a:buClr>
              <a:buSzPts val="1500"/>
              <a:buFont typeface="Trebuchet MS"/>
              <a:buChar char="—"/>
            </a:pPr>
            <a:r>
              <a:rPr lang="en-US" sz="1500" b="0" i="0" u="none" strike="noStrike" cap="none" dirty="0">
                <a:solidFill>
                  <a:schemeClr val="dk2"/>
                </a:solidFill>
                <a:latin typeface="Trebuchet MS"/>
                <a:ea typeface="Trebuchet MS"/>
                <a:cs typeface="Trebuchet MS"/>
                <a:sym typeface="Trebuchet MS"/>
              </a:rPr>
              <a:t>MLP, CNN, RNN/LSTM</a:t>
            </a:r>
            <a:endParaRPr dirty="0"/>
          </a:p>
          <a:p>
            <a:pPr marL="457200" marR="0" lvl="0" indent="-228599" algn="l" rtl="0">
              <a:lnSpc>
                <a:spcPct val="90000"/>
              </a:lnSpc>
              <a:spcBef>
                <a:spcPts val="750"/>
              </a:spcBef>
              <a:spcAft>
                <a:spcPts val="0"/>
              </a:spcAft>
              <a:buClr>
                <a:schemeClr val="dk1"/>
              </a:buClr>
              <a:buSzPts val="1667"/>
              <a:buFont typeface="Trebuchet MS"/>
              <a:buNone/>
            </a:pPr>
            <a:endParaRPr sz="1667" b="0" i="0" u="none" strike="noStrike" cap="none" dirty="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3080179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5"/>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1400"/>
              <a:buFont typeface="Trebuchet MS"/>
              <a:buNone/>
            </a:pPr>
            <a:r>
              <a:rPr lang="en-US" sz="3000" b="1" i="0" u="none" strike="noStrike" cap="none" dirty="0">
                <a:solidFill>
                  <a:srgbClr val="7030A0"/>
                </a:solidFill>
                <a:sym typeface="Trebuchet MS"/>
              </a:rPr>
              <a:t>LAB PROCESS</a:t>
            </a:r>
            <a:endParaRPr dirty="0">
              <a:solidFill>
                <a:srgbClr val="7030A0"/>
              </a:solidFill>
            </a:endParaRPr>
          </a:p>
        </p:txBody>
      </p:sp>
      <p:sp>
        <p:nvSpPr>
          <p:cNvPr id="305" name="Google Shape;305;p55"/>
          <p:cNvSpPr txBox="1">
            <a:spLocks noGrp="1"/>
          </p:cNvSpPr>
          <p:nvPr>
            <p:ph type="body" idx="1"/>
          </p:nvPr>
        </p:nvSpPr>
        <p:spPr>
          <a:xfrm>
            <a:off x="430625" y="1103586"/>
            <a:ext cx="8290560" cy="3748048"/>
          </a:xfrm>
          <a:prstGeom prst="rect">
            <a:avLst/>
          </a:prstGeom>
          <a:noFill/>
          <a:ln>
            <a:noFill/>
          </a:ln>
        </p:spPr>
        <p:txBody>
          <a:bodyPr spcFirstLastPara="1" wrap="square" lIns="91425" tIns="91425" rIns="91425" bIns="91425" anchor="t" anchorCtr="0">
            <a:noAutofit/>
          </a:bodyPr>
          <a:lstStyle/>
          <a:p>
            <a:pPr marL="122746" marR="0" lvl="0" indent="0" algn="l" rtl="0">
              <a:lnSpc>
                <a:spcPct val="90000"/>
              </a:lnSpc>
              <a:spcBef>
                <a:spcPts val="750"/>
              </a:spcBef>
              <a:spcAft>
                <a:spcPts val="0"/>
              </a:spcAft>
              <a:buClr>
                <a:schemeClr val="dk1"/>
              </a:buClr>
              <a:buSzPts val="1667"/>
              <a:buFont typeface="Trebuchet MS"/>
              <a:buNone/>
            </a:pPr>
            <a:r>
              <a:rPr lang="en-US" sz="1667" b="0" i="0" u="none" strike="noStrike" cap="none" dirty="0">
                <a:solidFill>
                  <a:schemeClr val="dk2"/>
                </a:solidFill>
                <a:latin typeface="Trebuchet MS"/>
                <a:ea typeface="Trebuchet MS"/>
                <a:cs typeface="Trebuchet MS"/>
                <a:sym typeface="Trebuchet MS"/>
              </a:rPr>
              <a:t>Data Preparation:</a:t>
            </a:r>
            <a:endParaRPr dirty="0"/>
          </a:p>
          <a:p>
            <a:pPr marL="122746" marR="0" lvl="0" indent="0" algn="l" rtl="0">
              <a:lnSpc>
                <a:spcPct val="90000"/>
              </a:lnSpc>
              <a:spcBef>
                <a:spcPts val="750"/>
              </a:spcBef>
              <a:spcAft>
                <a:spcPts val="0"/>
              </a:spcAft>
              <a:buClr>
                <a:schemeClr val="dk1"/>
              </a:buClr>
              <a:buSzPts val="1667"/>
              <a:buFont typeface="Trebuchet MS"/>
              <a:buNone/>
            </a:pPr>
            <a:endParaRPr sz="1667" b="0" i="0" u="none" strike="noStrike" cap="none" dirty="0">
              <a:solidFill>
                <a:schemeClr val="dk2"/>
              </a:solidFill>
              <a:latin typeface="Trebuchet MS"/>
              <a:ea typeface="Trebuchet MS"/>
              <a:cs typeface="Trebuchet MS"/>
              <a:sym typeface="Trebuchet MS"/>
            </a:endParaRPr>
          </a:p>
          <a:p>
            <a:pPr marL="465646" marR="0" lvl="0" indent="-342900" algn="l" rtl="0">
              <a:lnSpc>
                <a:spcPct val="90000"/>
              </a:lnSpc>
              <a:spcBef>
                <a:spcPts val="750"/>
              </a:spcBef>
              <a:spcAft>
                <a:spcPts val="0"/>
              </a:spcAft>
              <a:buClr>
                <a:schemeClr val="dk1"/>
              </a:buClr>
              <a:buSzPts val="1667"/>
              <a:buFont typeface="Arial"/>
              <a:buAutoNum type="arabicPeriod"/>
            </a:pPr>
            <a:r>
              <a:rPr lang="en-US" sz="1667" b="0" i="0" u="none" strike="noStrike" cap="none" dirty="0">
                <a:solidFill>
                  <a:schemeClr val="dk2"/>
                </a:solidFill>
                <a:latin typeface="Trebuchet MS"/>
                <a:ea typeface="Trebuchet MS"/>
                <a:cs typeface="Trebuchet MS"/>
                <a:sym typeface="Trebuchet MS"/>
              </a:rPr>
              <a:t>Load libraries, data and visualize / evaluate data</a:t>
            </a:r>
            <a:endParaRPr dirty="0"/>
          </a:p>
          <a:p>
            <a:pPr marL="465646" marR="0" lvl="0" indent="-342900" algn="l" rtl="0">
              <a:lnSpc>
                <a:spcPct val="90000"/>
              </a:lnSpc>
              <a:spcBef>
                <a:spcPts val="750"/>
              </a:spcBef>
              <a:spcAft>
                <a:spcPts val="0"/>
              </a:spcAft>
              <a:buClr>
                <a:schemeClr val="dk1"/>
              </a:buClr>
              <a:buSzPts val="1667"/>
              <a:buFont typeface="Arial"/>
              <a:buAutoNum type="arabicPeriod"/>
            </a:pPr>
            <a:r>
              <a:rPr lang="en-US" sz="1667" b="0" i="0" u="none" strike="noStrike" cap="none" dirty="0">
                <a:solidFill>
                  <a:schemeClr val="dk2"/>
                </a:solidFill>
                <a:latin typeface="Trebuchet MS"/>
                <a:ea typeface="Trebuchet MS"/>
                <a:cs typeface="Trebuchet MS"/>
                <a:sym typeface="Trebuchet MS"/>
              </a:rPr>
              <a:t>Divide dataset between Training, Validation and Test sets</a:t>
            </a:r>
            <a:endParaRPr dirty="0"/>
          </a:p>
          <a:p>
            <a:pPr marL="465646" marR="0" lvl="0" indent="-342900" algn="l" rtl="0">
              <a:lnSpc>
                <a:spcPct val="90000"/>
              </a:lnSpc>
              <a:spcBef>
                <a:spcPts val="750"/>
              </a:spcBef>
              <a:spcAft>
                <a:spcPts val="0"/>
              </a:spcAft>
              <a:buClr>
                <a:schemeClr val="dk1"/>
              </a:buClr>
              <a:buSzPts val="1667"/>
              <a:buFont typeface="Arial"/>
              <a:buAutoNum type="arabicPeriod"/>
            </a:pPr>
            <a:r>
              <a:rPr lang="en-US" sz="1667" b="0" i="0" u="none" strike="noStrike" cap="none" dirty="0">
                <a:solidFill>
                  <a:schemeClr val="dk2"/>
                </a:solidFill>
                <a:latin typeface="Trebuchet MS"/>
                <a:ea typeface="Trebuchet MS"/>
                <a:cs typeface="Trebuchet MS"/>
                <a:sym typeface="Trebuchet MS"/>
              </a:rPr>
              <a:t>Implement TF-IDF using </a:t>
            </a:r>
            <a:r>
              <a:rPr lang="en-US" sz="1667" b="0" i="0" u="none" strike="noStrike" cap="none" dirty="0" err="1">
                <a:solidFill>
                  <a:schemeClr val="dk2"/>
                </a:solidFill>
                <a:latin typeface="Trebuchet MS"/>
                <a:ea typeface="Trebuchet MS"/>
                <a:cs typeface="Trebuchet MS"/>
                <a:sym typeface="Trebuchet MS"/>
              </a:rPr>
              <a:t>Keras</a:t>
            </a:r>
            <a:endParaRPr dirty="0"/>
          </a:p>
          <a:p>
            <a:pPr marL="465646" marR="0" lvl="0" indent="-342900" algn="l" rtl="0">
              <a:lnSpc>
                <a:spcPct val="90000"/>
              </a:lnSpc>
              <a:spcBef>
                <a:spcPts val="750"/>
              </a:spcBef>
              <a:spcAft>
                <a:spcPts val="0"/>
              </a:spcAft>
              <a:buClr>
                <a:schemeClr val="dk1"/>
              </a:buClr>
              <a:buSzPts val="1667"/>
              <a:buFont typeface="Arial"/>
              <a:buAutoNum type="arabicPeriod"/>
            </a:pPr>
            <a:r>
              <a:rPr lang="en-US" sz="1667" b="0" i="0" u="none" strike="noStrike" cap="none" dirty="0">
                <a:solidFill>
                  <a:schemeClr val="dk2"/>
                </a:solidFill>
                <a:latin typeface="Trebuchet MS"/>
                <a:ea typeface="Trebuchet MS"/>
                <a:cs typeface="Trebuchet MS"/>
                <a:sym typeface="Trebuchet MS"/>
              </a:rPr>
              <a:t>Create matrix for labels</a:t>
            </a:r>
            <a:endParaRPr dirty="0"/>
          </a:p>
        </p:txBody>
      </p:sp>
    </p:spTree>
    <p:extLst>
      <p:ext uri="{BB962C8B-B14F-4D97-AF65-F5344CB8AC3E}">
        <p14:creationId xmlns:p14="http://schemas.microsoft.com/office/powerpoint/2010/main" val="970676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1400"/>
              <a:buFont typeface="Trebuchet MS"/>
              <a:buNone/>
            </a:pPr>
            <a:r>
              <a:rPr lang="en-US" sz="3000" b="1" i="0" u="none" strike="noStrike" cap="none" dirty="0">
                <a:solidFill>
                  <a:srgbClr val="7030A0"/>
                </a:solidFill>
                <a:sym typeface="Trebuchet MS"/>
              </a:rPr>
              <a:t>LAB PROCESS</a:t>
            </a:r>
            <a:endParaRPr dirty="0">
              <a:solidFill>
                <a:srgbClr val="7030A0"/>
              </a:solidFill>
            </a:endParaRPr>
          </a:p>
        </p:txBody>
      </p:sp>
      <p:sp>
        <p:nvSpPr>
          <p:cNvPr id="311" name="Google Shape;311;p56"/>
          <p:cNvSpPr txBox="1">
            <a:spLocks noGrp="1"/>
          </p:cNvSpPr>
          <p:nvPr>
            <p:ph type="body" idx="1"/>
          </p:nvPr>
        </p:nvSpPr>
        <p:spPr>
          <a:xfrm>
            <a:off x="430625" y="1103586"/>
            <a:ext cx="8290560" cy="3748048"/>
          </a:xfrm>
          <a:prstGeom prst="rect">
            <a:avLst/>
          </a:prstGeom>
          <a:noFill/>
          <a:ln>
            <a:noFill/>
          </a:ln>
        </p:spPr>
        <p:txBody>
          <a:bodyPr spcFirstLastPara="1" wrap="square" lIns="91425" tIns="91425" rIns="91425" bIns="91425" anchor="t" anchorCtr="0">
            <a:noAutofit/>
          </a:bodyPr>
          <a:lstStyle/>
          <a:p>
            <a:pPr marL="122746" marR="0" lvl="0" indent="0" algn="l" rtl="0">
              <a:lnSpc>
                <a:spcPct val="90000"/>
              </a:lnSpc>
              <a:spcBef>
                <a:spcPts val="750"/>
              </a:spcBef>
              <a:spcAft>
                <a:spcPts val="0"/>
              </a:spcAft>
              <a:buClr>
                <a:schemeClr val="dk1"/>
              </a:buClr>
              <a:buSzPts val="1667"/>
              <a:buFont typeface="Trebuchet MS"/>
              <a:buNone/>
            </a:pPr>
            <a:r>
              <a:rPr lang="en-US" sz="1667" b="0" i="0" u="none" strike="noStrike" cap="none" dirty="0">
                <a:solidFill>
                  <a:schemeClr val="dk2"/>
                </a:solidFill>
                <a:latin typeface="Trebuchet MS"/>
                <a:ea typeface="Trebuchet MS"/>
                <a:cs typeface="Trebuchet MS"/>
                <a:sym typeface="Trebuchet MS"/>
              </a:rPr>
              <a:t>Build and </a:t>
            </a:r>
            <a:r>
              <a:rPr lang="en-US" dirty="0"/>
              <a:t>e</a:t>
            </a:r>
            <a:r>
              <a:rPr lang="en-US" sz="1667" b="0" i="0" u="none" strike="noStrike" cap="none" dirty="0">
                <a:solidFill>
                  <a:schemeClr val="dk2"/>
                </a:solidFill>
                <a:latin typeface="Trebuchet MS"/>
                <a:ea typeface="Trebuchet MS"/>
                <a:cs typeface="Trebuchet MS"/>
                <a:sym typeface="Trebuchet MS"/>
              </a:rPr>
              <a:t>valuate 3 network </a:t>
            </a:r>
            <a:r>
              <a:rPr lang="en-US" dirty="0"/>
              <a:t>a</a:t>
            </a:r>
            <a:r>
              <a:rPr lang="en-US" sz="1667" b="0" i="0" u="none" strike="noStrike" cap="none" dirty="0">
                <a:solidFill>
                  <a:schemeClr val="dk2"/>
                </a:solidFill>
                <a:latin typeface="Trebuchet MS"/>
                <a:ea typeface="Trebuchet MS"/>
                <a:cs typeface="Trebuchet MS"/>
                <a:sym typeface="Trebuchet MS"/>
              </a:rPr>
              <a:t>rchitectures:</a:t>
            </a:r>
            <a:endParaRPr dirty="0"/>
          </a:p>
          <a:p>
            <a:pPr marL="122746" marR="0" lvl="0" indent="0" algn="l" rtl="0">
              <a:lnSpc>
                <a:spcPct val="90000"/>
              </a:lnSpc>
              <a:spcBef>
                <a:spcPts val="750"/>
              </a:spcBef>
              <a:spcAft>
                <a:spcPts val="0"/>
              </a:spcAft>
              <a:buClr>
                <a:schemeClr val="dk1"/>
              </a:buClr>
              <a:buSzPts val="1667"/>
              <a:buFont typeface="Trebuchet MS"/>
              <a:buNone/>
            </a:pPr>
            <a:endParaRPr sz="1667" b="0" i="0" u="none" strike="noStrike" cap="none" dirty="0">
              <a:solidFill>
                <a:schemeClr val="dk2"/>
              </a:solidFill>
              <a:latin typeface="Trebuchet MS"/>
              <a:ea typeface="Trebuchet MS"/>
              <a:cs typeface="Trebuchet MS"/>
              <a:sym typeface="Trebuchet MS"/>
            </a:endParaRPr>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Design simple neural network</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Visualize network architecture</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Train model</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Compare test, validation and training accuracy</a:t>
            </a:r>
          </a:p>
          <a:p>
            <a:pPr marL="465646" marR="0" lvl="0" indent="-342900" algn="l" rtl="0">
              <a:lnSpc>
                <a:spcPct val="90000"/>
              </a:lnSpc>
              <a:spcBef>
                <a:spcPts val="750"/>
              </a:spcBef>
              <a:spcAft>
                <a:spcPts val="0"/>
              </a:spcAft>
              <a:buClr>
                <a:schemeClr val="dk1"/>
              </a:buClr>
              <a:buSzPts val="1667"/>
              <a:buFont typeface="+mj-lt"/>
              <a:buAutoNum type="arabicPeriod"/>
            </a:pPr>
            <a:r>
              <a:rPr lang="en-US" dirty="0"/>
              <a:t>Attempt to improve the model</a:t>
            </a:r>
            <a:endParaRPr dirty="0"/>
          </a:p>
          <a:p>
            <a:pPr marL="465646" marR="0" lvl="0" indent="-237045" algn="l" rtl="0">
              <a:lnSpc>
                <a:spcPct val="90000"/>
              </a:lnSpc>
              <a:spcBef>
                <a:spcPts val="750"/>
              </a:spcBef>
              <a:spcAft>
                <a:spcPts val="0"/>
              </a:spcAft>
              <a:buClr>
                <a:schemeClr val="dk1"/>
              </a:buClr>
              <a:buSzPts val="1667"/>
              <a:buFont typeface="Arial"/>
              <a:buNone/>
            </a:pPr>
            <a:endParaRPr lang="en-US" dirty="0"/>
          </a:p>
          <a:p>
            <a:pPr marL="514351" indent="-285750"/>
            <a:r>
              <a:rPr lang="en-US" sz="1667" b="1" i="0" u="none" strike="noStrike" cap="none" dirty="0">
                <a:solidFill>
                  <a:schemeClr val="tx1"/>
                </a:solidFill>
                <a:latin typeface="Trebuchet MS"/>
                <a:ea typeface="Trebuchet MS"/>
                <a:cs typeface="Trebuchet MS"/>
                <a:sym typeface="Trebuchet MS"/>
              </a:rPr>
              <a:t>Complete </a:t>
            </a:r>
            <a:r>
              <a:rPr lang="en-US" b="1" dirty="0">
                <a:solidFill>
                  <a:schemeClr val="tx1"/>
                </a:solidFill>
              </a:rPr>
              <a:t>the Simple Multi-Layer Perceptron Model portion of the lab. </a:t>
            </a:r>
          </a:p>
          <a:p>
            <a:pPr marL="514351" indent="-285750"/>
            <a:r>
              <a:rPr lang="en-US" b="1" dirty="0">
                <a:solidFill>
                  <a:schemeClr val="tx1"/>
                </a:solidFill>
              </a:rPr>
              <a:t>Stop when you reach One-Dimensional Convolutional Neural Network Model, we’ll regroup.</a:t>
            </a:r>
            <a:endParaRPr sz="1667" b="1" i="0" u="none" strike="noStrike" cap="none" dirty="0">
              <a:solidFill>
                <a:schemeClr val="tx1"/>
              </a:solidFill>
              <a:sym typeface="Trebuchet MS"/>
            </a:endParaRPr>
          </a:p>
          <a:p>
            <a:pPr marL="465646" marR="0" lvl="0" indent="-237045" algn="l" rtl="0">
              <a:lnSpc>
                <a:spcPct val="90000"/>
              </a:lnSpc>
              <a:spcBef>
                <a:spcPts val="750"/>
              </a:spcBef>
              <a:spcAft>
                <a:spcPts val="0"/>
              </a:spcAft>
              <a:buClr>
                <a:schemeClr val="dk1"/>
              </a:buClr>
              <a:buSzPts val="1667"/>
              <a:buFont typeface="Arial"/>
              <a:buNone/>
            </a:pPr>
            <a:endParaRPr sz="1667" b="0" i="0" u="none" strike="noStrike" cap="none" dirty="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1992511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xfrm>
            <a:off x="0" y="0"/>
            <a:ext cx="9144000" cy="111395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WHAT IS A NATURAL LANGUAGE PROCESSING (NLP)?</a:t>
            </a:r>
            <a:endParaRPr sz="2800" b="0" i="0" u="none" strike="noStrike" cap="none" dirty="0">
              <a:solidFill>
                <a:srgbClr val="7030A0"/>
              </a:solidFill>
              <a:sym typeface="Arial"/>
            </a:endParaRPr>
          </a:p>
        </p:txBody>
      </p:sp>
      <p:sp>
        <p:nvSpPr>
          <p:cNvPr id="175" name="Google Shape;175;p35"/>
          <p:cNvSpPr txBox="1">
            <a:spLocks noGrp="1"/>
          </p:cNvSpPr>
          <p:nvPr>
            <p:ph type="body" idx="1"/>
          </p:nvPr>
        </p:nvSpPr>
        <p:spPr>
          <a:xfrm>
            <a:off x="402012" y="1138750"/>
            <a:ext cx="5377900" cy="2413603"/>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Trebuchet MS"/>
              <a:buNone/>
            </a:pPr>
            <a:r>
              <a:rPr lang="en-US" sz="1800" b="0" i="0" u="none" strike="noStrike" cap="none" dirty="0">
                <a:solidFill>
                  <a:schemeClr val="dk1"/>
                </a:solidFill>
                <a:latin typeface="Trebuchet MS"/>
                <a:ea typeface="Trebuchet MS"/>
                <a:cs typeface="Trebuchet MS"/>
                <a:sym typeface="Trebuchet MS"/>
              </a:rPr>
              <a:t>Natural language processing is a field at the intersection of:	 </a:t>
            </a:r>
            <a:endParaRPr sz="1800" b="0" i="0" u="none" strike="noStrike" cap="none" dirty="0">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dirty="0">
                <a:solidFill>
                  <a:schemeClr val="dk1"/>
                </a:solidFill>
                <a:latin typeface="Trebuchet MS"/>
                <a:ea typeface="Trebuchet MS"/>
                <a:cs typeface="Trebuchet MS"/>
                <a:sym typeface="Trebuchet MS"/>
              </a:rPr>
              <a:t>Computer Science</a:t>
            </a:r>
            <a:endParaRPr sz="1800" b="0" i="0" u="none" strike="noStrike" cap="none" dirty="0">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dirty="0">
                <a:solidFill>
                  <a:schemeClr val="dk1"/>
                </a:solidFill>
                <a:latin typeface="Trebuchet MS"/>
                <a:ea typeface="Trebuchet MS"/>
                <a:cs typeface="Trebuchet MS"/>
                <a:sym typeface="Trebuchet MS"/>
              </a:rPr>
              <a:t>Artificial Intelligence</a:t>
            </a:r>
            <a:endParaRPr sz="1800" b="0" i="0" u="none" strike="noStrike" cap="none" dirty="0">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dirty="0">
                <a:solidFill>
                  <a:schemeClr val="dk1"/>
                </a:solidFill>
                <a:latin typeface="Trebuchet MS"/>
                <a:ea typeface="Trebuchet MS"/>
                <a:cs typeface="Trebuchet MS"/>
                <a:sym typeface="Trebuchet MS"/>
              </a:rPr>
              <a:t>Linguistics</a:t>
            </a:r>
            <a:endParaRPr sz="1800" b="0" i="0" u="none" strike="noStrike" cap="none" dirty="0">
              <a:solidFill>
                <a:schemeClr val="dk2"/>
              </a:solidFill>
              <a:latin typeface="Arial"/>
              <a:ea typeface="Arial"/>
              <a:cs typeface="Arial"/>
              <a:sym typeface="Arial"/>
            </a:endParaRPr>
          </a:p>
        </p:txBody>
      </p:sp>
      <p:pic>
        <p:nvPicPr>
          <p:cNvPr id="176" name="Google Shape;176;p35"/>
          <p:cNvPicPr preferRelativeResize="0"/>
          <p:nvPr/>
        </p:nvPicPr>
        <p:blipFill rotWithShape="1">
          <a:blip r:embed="rId3">
            <a:alphaModFix/>
          </a:blip>
          <a:srcRect/>
          <a:stretch/>
        </p:blipFill>
        <p:spPr>
          <a:xfrm>
            <a:off x="5165640" y="1289846"/>
            <a:ext cx="3852305" cy="2130880"/>
          </a:xfrm>
          <a:prstGeom prst="rect">
            <a:avLst/>
          </a:prstGeom>
          <a:noFill/>
          <a:ln>
            <a:noFill/>
          </a:ln>
        </p:spPr>
      </p:pic>
      <p:sp>
        <p:nvSpPr>
          <p:cNvPr id="177" name="Google Shape;177;p35"/>
          <p:cNvSpPr txBox="1"/>
          <p:nvPr/>
        </p:nvSpPr>
        <p:spPr>
          <a:xfrm>
            <a:off x="402012" y="3596619"/>
            <a:ext cx="7319588" cy="1477328"/>
          </a:xfrm>
          <a:prstGeom prst="rect">
            <a:avLst/>
          </a:prstGeom>
          <a:noFill/>
          <a:ln>
            <a:solidFill>
              <a:srgbClr val="7030A0"/>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6B900"/>
              </a:buClr>
              <a:buSzPts val="1800"/>
              <a:buFont typeface="Trebuchet MS"/>
              <a:buNone/>
            </a:pPr>
            <a:r>
              <a:rPr lang="en-US" sz="1800" b="0" i="0" u="none" strike="noStrike" cap="none" dirty="0">
                <a:solidFill>
                  <a:srgbClr val="76B900"/>
                </a:solidFill>
                <a:latin typeface="Trebuchet MS"/>
                <a:ea typeface="Trebuchet MS"/>
                <a:cs typeface="Trebuchet MS"/>
                <a:sym typeface="Trebuchet MS"/>
              </a:rPr>
              <a:t>GOAL: </a:t>
            </a:r>
            <a:r>
              <a:rPr lang="en-US" sz="1800" b="0" i="0" u="none" strike="noStrike" cap="none" dirty="0">
                <a:solidFill>
                  <a:schemeClr val="dk1"/>
                </a:solidFill>
                <a:latin typeface="Trebuchet MS"/>
                <a:ea typeface="Trebuchet MS"/>
                <a:cs typeface="Trebuchet MS"/>
                <a:sym typeface="Trebuchet MS"/>
              </a:rPr>
              <a:t>for computers to process or “understand” natural language in order to perform tasks that are useful such as question answering</a:t>
            </a:r>
            <a:endParaRPr dirty="0"/>
          </a:p>
          <a:p>
            <a:pPr marL="285750" lvl="2" indent="-285750">
              <a:buClr>
                <a:srgbClr val="76B900"/>
              </a:buClr>
              <a:buSzPts val="1800"/>
              <a:buFont typeface="Arial" panose="020B0604020202020204" pitchFamily="34" charset="0"/>
              <a:buChar char="•"/>
            </a:pPr>
            <a:r>
              <a:rPr lang="en-US" sz="1800" dirty="0">
                <a:solidFill>
                  <a:schemeClr val="dk1"/>
                </a:solidFill>
                <a:latin typeface="Trebuchet MS"/>
                <a:ea typeface="Trebuchet MS"/>
                <a:cs typeface="Trebuchet MS"/>
                <a:sym typeface="Trebuchet MS"/>
              </a:rPr>
              <a:t>Add structure to unstructured text</a:t>
            </a:r>
            <a:endParaRPr sz="1800" b="0" i="0" u="none" strike="noStrike" cap="none" dirty="0">
              <a:solidFill>
                <a:schemeClr val="dk1"/>
              </a:solidFill>
              <a:latin typeface="Trebuchet MS"/>
              <a:ea typeface="Trebuchet MS"/>
              <a:cs typeface="Trebuchet MS"/>
              <a:sym typeface="Trebuchet MS"/>
            </a:endParaRPr>
          </a:p>
          <a:p>
            <a:pPr marL="285750" marR="0" lvl="5" indent="-285750" algn="l" rtl="0">
              <a:lnSpc>
                <a:spcPct val="100000"/>
              </a:lnSpc>
              <a:spcBef>
                <a:spcPts val="0"/>
              </a:spcBef>
              <a:spcAft>
                <a:spcPts val="0"/>
              </a:spcAft>
              <a:buClr>
                <a:srgbClr val="76B900"/>
              </a:buClr>
              <a:buSzPts val="1800"/>
              <a:buFont typeface="Arial"/>
              <a:buChar char="•"/>
            </a:pPr>
            <a:r>
              <a:rPr lang="en-US" sz="1800" b="0" i="0" u="none" strike="noStrike" cap="none" dirty="0">
                <a:solidFill>
                  <a:schemeClr val="dk1"/>
                </a:solidFill>
                <a:latin typeface="Trebuchet MS"/>
                <a:ea typeface="Trebuchet MS"/>
                <a:cs typeface="Trebuchet MS"/>
                <a:sym typeface="Trebuchet MS"/>
              </a:rPr>
              <a:t>Full understanding for now is unsolved</a:t>
            </a:r>
            <a:endParaRPr sz="2000" b="0" i="0" u="none" strike="noStrike" cap="none" dirty="0">
              <a:solidFill>
                <a:schemeClr val="dk1"/>
              </a:solidFill>
              <a:latin typeface="Trebuchet MS"/>
              <a:ea typeface="Trebuchet MS"/>
              <a:cs typeface="Trebuchet MS"/>
              <a:sym typeface="Trebuchet M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9"/>
          <p:cNvSpPr txBox="1">
            <a:spLocks noGrp="1"/>
          </p:cNvSpPr>
          <p:nvPr>
            <p:ph type="title" idx="4294967295"/>
          </p:nvPr>
        </p:nvSpPr>
        <p:spPr>
          <a:xfrm>
            <a:off x="689114"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TRAINING TERMINOLOGY</a:t>
            </a:r>
            <a:br>
              <a:rPr lang="en-US" sz="3000" b="1" i="0" u="none" strike="noStrike" cap="none" dirty="0">
                <a:solidFill>
                  <a:schemeClr val="lt1"/>
                </a:solidFill>
                <a:latin typeface="Trebuchet MS"/>
                <a:ea typeface="Trebuchet MS"/>
                <a:cs typeface="Trebuchet MS"/>
                <a:sym typeface="Trebuchet MS"/>
              </a:rPr>
            </a:b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1277149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15290" y="551022"/>
            <a:ext cx="8313420" cy="492443"/>
          </a:xfrm>
          <a:prstGeom prst="rect">
            <a:avLst/>
          </a:prstGeom>
          <a:noFill/>
          <a:ln>
            <a:noFill/>
          </a:ln>
        </p:spPr>
        <p:txBody>
          <a:bodyPr spcFirstLastPara="1" wrap="square" lIns="76188" tIns="38083" rIns="76188" bIns="38083" anchor="b" anchorCtr="0">
            <a:noAutofit/>
          </a:bodyPr>
          <a:lstStyle/>
          <a:p>
            <a:pPr marL="285739" indent="-285739">
              <a:spcBef>
                <a:spcPts val="1500"/>
              </a:spcBef>
            </a:pPr>
            <a:r>
              <a:rPr lang="en-US" dirty="0"/>
              <a:t>Overfitting and Underfitting</a:t>
            </a:r>
          </a:p>
        </p:txBody>
      </p:sp>
      <p:sp>
        <p:nvSpPr>
          <p:cNvPr id="89" name="Shape 89"/>
          <p:cNvSpPr txBox="1">
            <a:spLocks noGrp="1"/>
          </p:cNvSpPr>
          <p:nvPr>
            <p:ph type="body" idx="1"/>
          </p:nvPr>
        </p:nvSpPr>
        <p:spPr>
          <a:xfrm>
            <a:off x="430625" y="1196789"/>
            <a:ext cx="8290560" cy="3654846"/>
          </a:xfrm>
          <a:prstGeom prst="rect">
            <a:avLst/>
          </a:prstGeom>
          <a:noFill/>
          <a:ln>
            <a:noFill/>
          </a:ln>
        </p:spPr>
        <p:txBody>
          <a:bodyPr spcFirstLastPara="1" wrap="square" lIns="76188" tIns="38083" rIns="76188" bIns="38083" anchor="t" anchorCtr="0">
            <a:noAutofit/>
          </a:bodyPr>
          <a:lstStyle/>
          <a:p>
            <a:pPr marL="285739" indent="-285739">
              <a:spcBef>
                <a:spcPts val="0"/>
              </a:spcBef>
            </a:pPr>
            <a:r>
              <a:rPr lang="en-US" dirty="0"/>
              <a:t>Overfitting refers to a model that fits the training data too well.</a:t>
            </a:r>
          </a:p>
          <a:p>
            <a:pPr marL="285739" indent="-285739">
              <a:spcBef>
                <a:spcPts val="0"/>
              </a:spcBef>
              <a:buSzPts val="2000"/>
            </a:pPr>
            <a:r>
              <a:rPr lang="en-US" dirty="0"/>
              <a:t>Your model begins to “memorize” the training data and becomes less likely to generalize to unseen test data.</a:t>
            </a:r>
          </a:p>
          <a:p>
            <a:pPr marL="285739" indent="-285739">
              <a:spcBef>
                <a:spcPts val="0"/>
              </a:spcBef>
              <a:buSzPts val="2000"/>
            </a:pPr>
            <a:r>
              <a:rPr lang="en-US" dirty="0"/>
              <a:t>Validation error &gt;&gt; training error</a:t>
            </a:r>
          </a:p>
          <a:p>
            <a:pPr marL="285739" indent="-285739">
              <a:spcBef>
                <a:spcPts val="0"/>
              </a:spcBef>
            </a:pPr>
            <a:r>
              <a:rPr lang="en-US" dirty="0"/>
              <a:t>Correct by either simplifying model, generalizing model, or getting additional data.</a:t>
            </a:r>
          </a:p>
          <a:p>
            <a:pPr marL="285739" indent="-285739">
              <a:spcBef>
                <a:spcPts val="0"/>
              </a:spcBef>
            </a:pPr>
            <a:r>
              <a:rPr lang="en-US" dirty="0"/>
              <a:t>Underfitting refers to large training error. Increase complexity of model.</a:t>
            </a:r>
          </a:p>
          <a:p>
            <a:pPr marL="285739" indent="-285739">
              <a:spcBef>
                <a:spcPts val="0"/>
              </a:spcBef>
              <a:buSzPts val="2000"/>
            </a:pPr>
            <a:endParaRPr dirty="0"/>
          </a:p>
        </p:txBody>
      </p:sp>
      <p:pic>
        <p:nvPicPr>
          <p:cNvPr id="4" name="Picture 3"/>
          <p:cNvPicPr>
            <a:picLocks noChangeAspect="1"/>
          </p:cNvPicPr>
          <p:nvPr/>
        </p:nvPicPr>
        <p:blipFill>
          <a:blip r:embed="rId3"/>
          <a:stretch>
            <a:fillRect/>
          </a:stretch>
        </p:blipFill>
        <p:spPr>
          <a:xfrm>
            <a:off x="2667932" y="2995503"/>
            <a:ext cx="2966826" cy="1856130"/>
          </a:xfrm>
          <a:prstGeom prst="rect">
            <a:avLst/>
          </a:prstGeom>
        </p:spPr>
      </p:pic>
    </p:spTree>
    <p:extLst>
      <p:ext uri="{BB962C8B-B14F-4D97-AF65-F5344CB8AC3E}">
        <p14:creationId xmlns:p14="http://schemas.microsoft.com/office/powerpoint/2010/main" val="2151984935"/>
      </p:ext>
    </p:extLst>
  </p:cSld>
  <p:clrMapOvr>
    <a:masterClrMapping/>
  </p:clrMapOvr>
  <p:transition spd="med">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terminology</a:t>
            </a:r>
          </a:p>
        </p:txBody>
      </p:sp>
      <p:sp>
        <p:nvSpPr>
          <p:cNvPr id="3" name="Text Placeholder 2"/>
          <p:cNvSpPr>
            <a:spLocks noGrp="1"/>
          </p:cNvSpPr>
          <p:nvPr>
            <p:ph type="body" idx="1"/>
          </p:nvPr>
        </p:nvSpPr>
        <p:spPr>
          <a:xfrm>
            <a:off x="430625" y="1305166"/>
            <a:ext cx="8290560" cy="3546468"/>
          </a:xfrm>
        </p:spPr>
        <p:txBody>
          <a:bodyPr/>
          <a:lstStyle/>
          <a:p>
            <a:r>
              <a:rPr lang="en-US" dirty="0"/>
              <a:t>Learning rate –- weighting of </a:t>
            </a:r>
            <a:r>
              <a:rPr lang="en-US" dirty="0" err="1"/>
              <a:t>dE</a:t>
            </a:r>
            <a:r>
              <a:rPr lang="en-US" dirty="0"/>
              <a:t>/</a:t>
            </a:r>
            <a:r>
              <a:rPr lang="en-US" dirty="0" err="1"/>
              <a:t>dW</a:t>
            </a:r>
            <a:endParaRPr lang="en-US" dirty="0"/>
          </a:p>
          <a:p>
            <a:r>
              <a:rPr lang="en-US" dirty="0"/>
              <a:t>Decay rate – rate to reduce learning rate</a:t>
            </a:r>
          </a:p>
          <a:p>
            <a:r>
              <a:rPr lang="en-US" dirty="0"/>
              <a:t>Decay steps: number of steps to execute before changing learning rate</a:t>
            </a:r>
          </a:p>
          <a:p>
            <a:r>
              <a:rPr lang="en-US" dirty="0"/>
              <a:t>Number of epochs – number of times to cycle through the input data</a:t>
            </a:r>
          </a:p>
          <a:p>
            <a:r>
              <a:rPr lang="en-US" dirty="0"/>
              <a:t>Batch size: number of samples that going to be propagated through the network</a:t>
            </a:r>
          </a:p>
          <a:p>
            <a:endParaRPr lang="en-US" dirty="0"/>
          </a:p>
        </p:txBody>
      </p:sp>
    </p:spTree>
    <p:extLst>
      <p:ext uri="{BB962C8B-B14F-4D97-AF65-F5344CB8AC3E}">
        <p14:creationId xmlns:p14="http://schemas.microsoft.com/office/powerpoint/2010/main" val="1578830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4"/>
          <p:cNvSpPr txBox="1">
            <a:spLocks noGrp="1"/>
          </p:cNvSpPr>
          <p:nvPr>
            <p:ph type="title" idx="4294967295"/>
          </p:nvPr>
        </p:nvSpPr>
        <p:spPr>
          <a:xfrm>
            <a:off x="778213"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NETWORK ARCHITECTURE – CNNs</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5635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15290" y="193789"/>
            <a:ext cx="8313420" cy="492443"/>
          </a:xfrm>
          <a:prstGeom prst="rect">
            <a:avLst/>
          </a:prstGeom>
          <a:noFill/>
          <a:ln>
            <a:noFill/>
          </a:ln>
        </p:spPr>
        <p:txBody>
          <a:bodyPr spcFirstLastPara="1" wrap="square" lIns="76188" tIns="38083" rIns="76188" bIns="38083" anchor="b" anchorCtr="0">
            <a:noAutofit/>
          </a:bodyPr>
          <a:lstStyle/>
          <a:p>
            <a:pPr lvl="0"/>
            <a:r>
              <a:rPr lang="en-US" dirty="0"/>
              <a:t>Convolution Neural Network (CNN)</a:t>
            </a:r>
            <a:endParaRPr dirty="0"/>
          </a:p>
        </p:txBody>
      </p:sp>
      <p:sp>
        <p:nvSpPr>
          <p:cNvPr id="89" name="Shape 89"/>
          <p:cNvSpPr txBox="1">
            <a:spLocks noGrp="1"/>
          </p:cNvSpPr>
          <p:nvPr>
            <p:ph type="body" idx="1"/>
          </p:nvPr>
        </p:nvSpPr>
        <p:spPr>
          <a:xfrm>
            <a:off x="4092775" y="846541"/>
            <a:ext cx="4872365" cy="3997715"/>
          </a:xfrm>
          <a:prstGeom prst="rect">
            <a:avLst/>
          </a:prstGeom>
          <a:noFill/>
          <a:ln>
            <a:noFill/>
          </a:ln>
        </p:spPr>
        <p:txBody>
          <a:bodyPr spcFirstLastPara="1" wrap="square" lIns="76188" tIns="38083" rIns="76188" bIns="38083" anchor="t" anchorCtr="0">
            <a:noAutofit/>
          </a:bodyPr>
          <a:lstStyle/>
          <a:p>
            <a:pPr marL="285739" indent="-285739">
              <a:spcBef>
                <a:spcPts val="1500"/>
              </a:spcBef>
            </a:pPr>
            <a:r>
              <a:rPr lang="en-US" dirty="0"/>
              <a:t>A CNN is made up of Layers: convolution, pooling, fully connected. </a:t>
            </a:r>
          </a:p>
          <a:p>
            <a:pPr marL="285739" indent="-285739">
              <a:spcBef>
                <a:spcPts val="1500"/>
              </a:spcBef>
            </a:pPr>
            <a:r>
              <a:rPr lang="en-US" dirty="0"/>
              <a:t>Each layer transforms an input 3D volume to an output 3D volume.</a:t>
            </a:r>
          </a:p>
          <a:p>
            <a:pPr marL="285739" indent="-285739">
              <a:spcBef>
                <a:spcPts val="1500"/>
              </a:spcBef>
            </a:pPr>
            <a:r>
              <a:rPr lang="en-US" dirty="0"/>
              <a:t>Learns local parameters in input space using a stack of (e.g., 3x3) convolution filters </a:t>
            </a:r>
          </a:p>
          <a:p>
            <a:pPr marL="285739" indent="-285739">
              <a:spcBef>
                <a:spcPts val="1500"/>
              </a:spcBef>
            </a:pPr>
            <a:r>
              <a:rPr lang="en-US" dirty="0"/>
              <a:t>The patterns the filters learn are translation invariant.</a:t>
            </a:r>
          </a:p>
          <a:p>
            <a:pPr marL="285739" indent="-285739">
              <a:spcBef>
                <a:spcPts val="1500"/>
              </a:spcBef>
            </a:pPr>
            <a:r>
              <a:rPr lang="en-US" dirty="0"/>
              <a:t>Learn spatial hierarchies of patterns by adding conv. and pooling layers. E.g., edges,  shapes, motifs.</a:t>
            </a:r>
          </a:p>
        </p:txBody>
      </p:sp>
      <p:pic>
        <p:nvPicPr>
          <p:cNvPr id="2" name="Picture 1"/>
          <p:cNvPicPr>
            <a:picLocks noChangeAspect="1"/>
          </p:cNvPicPr>
          <p:nvPr/>
        </p:nvPicPr>
        <p:blipFill>
          <a:blip r:embed="rId3"/>
          <a:stretch>
            <a:fillRect/>
          </a:stretch>
        </p:blipFill>
        <p:spPr>
          <a:xfrm>
            <a:off x="225736" y="826930"/>
            <a:ext cx="4045899" cy="3875904"/>
          </a:xfrm>
          <a:prstGeom prst="rect">
            <a:avLst/>
          </a:prstGeom>
        </p:spPr>
      </p:pic>
      <p:sp>
        <p:nvSpPr>
          <p:cNvPr id="3" name="TextBox 2"/>
          <p:cNvSpPr txBox="1"/>
          <p:nvPr/>
        </p:nvSpPr>
        <p:spPr>
          <a:xfrm>
            <a:off x="873063" y="4791788"/>
            <a:ext cx="2592728" cy="271934"/>
          </a:xfrm>
          <a:prstGeom prst="rect">
            <a:avLst/>
          </a:prstGeom>
          <a:noFill/>
        </p:spPr>
        <p:txBody>
          <a:bodyPr wrap="square" rtlCol="0">
            <a:spAutoFit/>
          </a:bodyPr>
          <a:lstStyle/>
          <a:p>
            <a:r>
              <a:rPr lang="en-US" sz="1167" dirty="0"/>
              <a:t>FRANÇOIS CHOLLET, 2018</a:t>
            </a:r>
          </a:p>
        </p:txBody>
      </p:sp>
    </p:spTree>
    <p:extLst>
      <p:ext uri="{BB962C8B-B14F-4D97-AF65-F5344CB8AC3E}">
        <p14:creationId xmlns:p14="http://schemas.microsoft.com/office/powerpoint/2010/main" val="2270041166"/>
      </p:ext>
    </p:extLst>
  </p:cSld>
  <p:clrMapOvr>
    <a:masterClrMapping/>
  </p:clrMapOvr>
  <p:transition spd="med">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1400"/>
              <a:buFont typeface="Trebuchet MS"/>
              <a:buNone/>
            </a:pPr>
            <a:r>
              <a:rPr lang="en-US" sz="3000" b="1" i="0" u="none" strike="noStrike" cap="none" dirty="0">
                <a:solidFill>
                  <a:srgbClr val="7030A0"/>
                </a:solidFill>
                <a:sym typeface="Trebuchet MS"/>
              </a:rPr>
              <a:t>LAB PROCESS</a:t>
            </a:r>
            <a:endParaRPr dirty="0">
              <a:solidFill>
                <a:srgbClr val="7030A0"/>
              </a:solidFill>
            </a:endParaRPr>
          </a:p>
        </p:txBody>
      </p:sp>
      <p:sp>
        <p:nvSpPr>
          <p:cNvPr id="311" name="Google Shape;311;p56"/>
          <p:cNvSpPr txBox="1">
            <a:spLocks noGrp="1"/>
          </p:cNvSpPr>
          <p:nvPr>
            <p:ph type="body" idx="1"/>
          </p:nvPr>
        </p:nvSpPr>
        <p:spPr>
          <a:xfrm>
            <a:off x="430625" y="1103586"/>
            <a:ext cx="8290560" cy="3748048"/>
          </a:xfrm>
          <a:prstGeom prst="rect">
            <a:avLst/>
          </a:prstGeom>
          <a:noFill/>
          <a:ln>
            <a:noFill/>
          </a:ln>
        </p:spPr>
        <p:txBody>
          <a:bodyPr spcFirstLastPara="1" wrap="square" lIns="91425" tIns="91425" rIns="91425" bIns="91425" anchor="t" anchorCtr="0">
            <a:noAutofit/>
          </a:bodyPr>
          <a:lstStyle/>
          <a:p>
            <a:pPr marL="122746" marR="0" lvl="0" indent="0" algn="l" rtl="0">
              <a:lnSpc>
                <a:spcPct val="90000"/>
              </a:lnSpc>
              <a:spcBef>
                <a:spcPts val="750"/>
              </a:spcBef>
              <a:spcAft>
                <a:spcPts val="0"/>
              </a:spcAft>
              <a:buClr>
                <a:schemeClr val="dk1"/>
              </a:buClr>
              <a:buSzPts val="1667"/>
              <a:buFont typeface="Trebuchet MS"/>
              <a:buNone/>
            </a:pPr>
            <a:r>
              <a:rPr lang="en-US" sz="1667" b="0" i="0" u="none" strike="noStrike" cap="none" dirty="0">
                <a:solidFill>
                  <a:schemeClr val="dk2"/>
                </a:solidFill>
                <a:latin typeface="Trebuchet MS"/>
                <a:ea typeface="Trebuchet MS"/>
                <a:cs typeface="Trebuchet MS"/>
                <a:sym typeface="Trebuchet MS"/>
              </a:rPr>
              <a:t>Build and </a:t>
            </a:r>
            <a:r>
              <a:rPr lang="en-US" dirty="0"/>
              <a:t>e</a:t>
            </a:r>
            <a:r>
              <a:rPr lang="en-US" sz="1667" b="0" i="0" u="none" strike="noStrike" cap="none" dirty="0">
                <a:solidFill>
                  <a:schemeClr val="dk2"/>
                </a:solidFill>
                <a:latin typeface="Trebuchet MS"/>
                <a:ea typeface="Trebuchet MS"/>
                <a:cs typeface="Trebuchet MS"/>
                <a:sym typeface="Trebuchet MS"/>
              </a:rPr>
              <a:t>valuate the One-Dimensional Convolutional Neural network </a:t>
            </a:r>
            <a:r>
              <a:rPr lang="en-US" dirty="0"/>
              <a:t>a</a:t>
            </a:r>
            <a:r>
              <a:rPr lang="en-US" sz="1667" b="0" i="0" u="none" strike="noStrike" cap="none" dirty="0">
                <a:solidFill>
                  <a:schemeClr val="dk2"/>
                </a:solidFill>
                <a:latin typeface="Trebuchet MS"/>
                <a:ea typeface="Trebuchet MS"/>
                <a:cs typeface="Trebuchet MS"/>
                <a:sym typeface="Trebuchet MS"/>
              </a:rPr>
              <a:t>rchitectures</a:t>
            </a:r>
            <a:endParaRPr dirty="0"/>
          </a:p>
          <a:p>
            <a:pPr marL="122746" marR="0" lvl="0" indent="0" algn="l" rtl="0">
              <a:lnSpc>
                <a:spcPct val="90000"/>
              </a:lnSpc>
              <a:spcBef>
                <a:spcPts val="750"/>
              </a:spcBef>
              <a:spcAft>
                <a:spcPts val="0"/>
              </a:spcAft>
              <a:buClr>
                <a:schemeClr val="dk1"/>
              </a:buClr>
              <a:buSzPts val="1667"/>
              <a:buFont typeface="Trebuchet MS"/>
              <a:buNone/>
            </a:pPr>
            <a:endParaRPr sz="1667" b="0" i="0" u="none" strike="noStrike" cap="none" dirty="0">
              <a:solidFill>
                <a:schemeClr val="dk2"/>
              </a:solidFill>
              <a:latin typeface="Trebuchet MS"/>
              <a:ea typeface="Trebuchet MS"/>
              <a:cs typeface="Trebuchet MS"/>
              <a:sym typeface="Trebuchet MS"/>
            </a:endParaRPr>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Design simple neural network</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Visual network architecture</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Train model</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Compare test, validation and training accuracy</a:t>
            </a:r>
          </a:p>
          <a:p>
            <a:pPr marL="465646" marR="0" lvl="0" indent="-342900" algn="l" rtl="0">
              <a:lnSpc>
                <a:spcPct val="90000"/>
              </a:lnSpc>
              <a:spcBef>
                <a:spcPts val="750"/>
              </a:spcBef>
              <a:spcAft>
                <a:spcPts val="0"/>
              </a:spcAft>
              <a:buClr>
                <a:schemeClr val="dk1"/>
              </a:buClr>
              <a:buSzPts val="1667"/>
              <a:buFont typeface="+mj-lt"/>
              <a:buAutoNum type="arabicPeriod"/>
            </a:pPr>
            <a:r>
              <a:rPr lang="en-US" dirty="0"/>
              <a:t>Attempt to improve the model</a:t>
            </a:r>
            <a:endParaRPr dirty="0"/>
          </a:p>
          <a:p>
            <a:pPr marL="465646" marR="0" lvl="0" indent="-237045" algn="l" rtl="0">
              <a:lnSpc>
                <a:spcPct val="90000"/>
              </a:lnSpc>
              <a:spcBef>
                <a:spcPts val="750"/>
              </a:spcBef>
              <a:spcAft>
                <a:spcPts val="0"/>
              </a:spcAft>
              <a:buClr>
                <a:schemeClr val="dk1"/>
              </a:buClr>
              <a:buSzPts val="1667"/>
              <a:buFont typeface="Arial"/>
              <a:buNone/>
            </a:pPr>
            <a:endParaRPr lang="en-US" dirty="0"/>
          </a:p>
          <a:p>
            <a:pPr marL="514351" indent="-285750"/>
            <a:r>
              <a:rPr lang="en-US" sz="1667" b="1" i="0" u="none" strike="noStrike" cap="none" dirty="0">
                <a:solidFill>
                  <a:srgbClr val="7030A0"/>
                </a:solidFill>
                <a:latin typeface="Trebuchet MS"/>
                <a:ea typeface="Trebuchet MS"/>
                <a:cs typeface="Trebuchet MS"/>
                <a:sym typeface="Trebuchet MS"/>
              </a:rPr>
              <a:t>If you finish early, complete the RNN model. </a:t>
            </a:r>
            <a:endParaRPr sz="1667" b="1" i="0" u="none" strike="noStrike" cap="none" dirty="0">
              <a:solidFill>
                <a:srgbClr val="7030A0"/>
              </a:solidFill>
              <a:sym typeface="Trebuchet MS"/>
            </a:endParaRPr>
          </a:p>
          <a:p>
            <a:pPr marL="465646" marR="0" lvl="0" indent="-237045" algn="l" rtl="0">
              <a:lnSpc>
                <a:spcPct val="90000"/>
              </a:lnSpc>
              <a:spcBef>
                <a:spcPts val="750"/>
              </a:spcBef>
              <a:spcAft>
                <a:spcPts val="0"/>
              </a:spcAft>
              <a:buClr>
                <a:schemeClr val="dk1"/>
              </a:buClr>
              <a:buSzPts val="1667"/>
              <a:buFont typeface="Arial"/>
              <a:buNone/>
            </a:pPr>
            <a:endParaRPr sz="1667" b="0" i="0" u="none" strike="noStrike" cap="none" dirty="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2821708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4"/>
          <p:cNvSpPr txBox="1">
            <a:spLocks noGrp="1"/>
          </p:cNvSpPr>
          <p:nvPr>
            <p:ph type="title" idx="4294967295"/>
          </p:nvPr>
        </p:nvSpPr>
        <p:spPr>
          <a:xfrm>
            <a:off x="778213"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NETWORK ARCHITECTURE – RNNS / LSTMS</a:t>
            </a:r>
            <a:endParaRPr sz="3000" b="1" i="0" u="none" strike="noStrike" cap="none" dirty="0">
              <a:solidFill>
                <a:schemeClr val="lt1"/>
              </a:solidFill>
              <a:latin typeface="Trebuchet MS"/>
              <a:ea typeface="Trebuchet MS"/>
              <a:cs typeface="Trebuchet MS"/>
              <a:sym typeface="Trebuchet M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5"/>
          <p:cNvSpPr txBox="1">
            <a:spLocks noGrp="1"/>
          </p:cNvSpPr>
          <p:nvPr>
            <p:ph type="title"/>
          </p:nvPr>
        </p:nvSpPr>
        <p:spPr>
          <a:xfrm>
            <a:off x="415290" y="551021"/>
            <a:ext cx="8313419" cy="49244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1"/>
              </a:buClr>
              <a:buSzPts val="750"/>
              <a:buFont typeface="Arial"/>
              <a:buNone/>
            </a:pPr>
            <a:r>
              <a:rPr lang="en-US" sz="3000" b="1" i="0" u="none" strike="noStrike" cap="none" dirty="0">
                <a:solidFill>
                  <a:srgbClr val="7030A0"/>
                </a:solidFill>
                <a:sym typeface="Trebuchet MS"/>
              </a:rPr>
              <a:t>RECURRENT NEURAL NETWORK</a:t>
            </a:r>
            <a:endParaRPr dirty="0">
              <a:solidFill>
                <a:srgbClr val="7030A0"/>
              </a:solidFill>
            </a:endParaRPr>
          </a:p>
        </p:txBody>
      </p:sp>
      <p:sp>
        <p:nvSpPr>
          <p:cNvPr id="242" name="Google Shape;242;p45"/>
          <p:cNvSpPr txBox="1">
            <a:spLocks noGrp="1"/>
          </p:cNvSpPr>
          <p:nvPr>
            <p:ph type="body" idx="2"/>
          </p:nvPr>
        </p:nvSpPr>
        <p:spPr>
          <a:xfrm>
            <a:off x="430625" y="1298864"/>
            <a:ext cx="8290560" cy="3552768"/>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rgbClr val="000000"/>
              </a:buClr>
              <a:buSzPts val="2000"/>
              <a:buFont typeface="Arial"/>
              <a:buChar char="•"/>
            </a:pPr>
            <a:r>
              <a:rPr lang="en-US" sz="2000" b="0" i="0" u="none" strike="noStrike" cap="none">
                <a:solidFill>
                  <a:srgbClr val="000000"/>
                </a:solidFill>
                <a:latin typeface="Trebuchet MS"/>
                <a:ea typeface="Trebuchet MS"/>
                <a:cs typeface="Trebuchet MS"/>
                <a:sym typeface="Trebuchet MS"/>
              </a:rPr>
              <a:t>RNN = Recurrent Neural Network</a:t>
            </a:r>
            <a:endParaRPr sz="2000" b="0" i="0" u="none" strike="noStrike" cap="none">
              <a:solidFill>
                <a:srgbClr val="000000"/>
              </a:solidFill>
              <a:latin typeface="Trebuchet MS"/>
              <a:ea typeface="Trebuchet MS"/>
              <a:cs typeface="Trebuchet MS"/>
              <a:sym typeface="Trebuchet MS"/>
            </a:endParaRPr>
          </a:p>
          <a:p>
            <a:pPr marL="761970" marR="0" lvl="1" indent="-285739"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Similar to traditional feed-forward network</a:t>
            </a:r>
            <a:endParaRPr>
              <a:solidFill>
                <a:srgbClr val="000000"/>
              </a:solidFill>
            </a:endParaRPr>
          </a:p>
          <a:p>
            <a:pPr marL="761970" marR="0" lvl="1" indent="-285739"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RNNs include previous output state</a:t>
            </a:r>
            <a:endParaRPr>
              <a:solidFill>
                <a:srgbClr val="000000"/>
              </a:solidFill>
            </a:endParaRPr>
          </a:p>
          <a:p>
            <a:pPr marL="761970" marR="0" lvl="1" indent="-285739"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Limited to looking back only a few steps due to vanishing gradient</a:t>
            </a:r>
            <a:endParaRPr>
              <a:solidFill>
                <a:srgbClr val="000000"/>
              </a:solidFill>
            </a:endParaRPr>
          </a:p>
          <a:p>
            <a:pPr marL="1193223" marR="0" lvl="2" indent="-285738"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Errors are backpropagated through time</a:t>
            </a:r>
            <a:endParaRPr>
              <a:solidFill>
                <a:srgbClr val="000000"/>
              </a:solidFill>
            </a:endParaRPr>
          </a:p>
          <a:p>
            <a:pPr marL="1193223" marR="0" lvl="2" indent="-285738"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Inputs from previous time steps get exponentially down weighted and are eventually driven to zero</a:t>
            </a:r>
            <a:endParaRPr>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 (RNN)</a:t>
            </a:r>
          </a:p>
        </p:txBody>
      </p:sp>
      <p:sp>
        <p:nvSpPr>
          <p:cNvPr id="3" name="Text Placeholder 2"/>
          <p:cNvSpPr>
            <a:spLocks noGrp="1"/>
          </p:cNvSpPr>
          <p:nvPr>
            <p:ph type="body" idx="1"/>
          </p:nvPr>
        </p:nvSpPr>
        <p:spPr>
          <a:xfrm>
            <a:off x="430625" y="1131175"/>
            <a:ext cx="8435893" cy="3191251"/>
          </a:xfrm>
        </p:spPr>
        <p:txBody>
          <a:bodyPr/>
          <a:lstStyle/>
          <a:p>
            <a:r>
              <a:rPr lang="en-US" dirty="0"/>
              <a:t>RNNs have connections between units along a sequence. </a:t>
            </a:r>
          </a:p>
          <a:p>
            <a:r>
              <a:rPr lang="en-US" dirty="0"/>
              <a:t>RNN’s use the hidden state from the last time step and the input at the current step to make predictions.</a:t>
            </a:r>
          </a:p>
          <a:p>
            <a:r>
              <a:rPr lang="en-US" dirty="0"/>
              <a:t>Allow RNN’s can capture dynamic temporal behavior for a time sequence. </a:t>
            </a:r>
          </a:p>
        </p:txBody>
      </p:sp>
      <p:pic>
        <p:nvPicPr>
          <p:cNvPr id="6" name="Picture 5"/>
          <p:cNvPicPr>
            <a:picLocks noChangeAspect="1"/>
          </p:cNvPicPr>
          <p:nvPr/>
        </p:nvPicPr>
        <p:blipFill>
          <a:blip r:embed="rId2"/>
          <a:stretch>
            <a:fillRect/>
          </a:stretch>
        </p:blipFill>
        <p:spPr>
          <a:xfrm>
            <a:off x="1664849" y="2539783"/>
            <a:ext cx="5894533" cy="2435193"/>
          </a:xfrm>
          <a:prstGeom prst="rect">
            <a:avLst/>
          </a:prstGeom>
        </p:spPr>
      </p:pic>
    </p:spTree>
    <p:extLst>
      <p:ext uri="{BB962C8B-B14F-4D97-AF65-F5344CB8AC3E}">
        <p14:creationId xmlns:p14="http://schemas.microsoft.com/office/powerpoint/2010/main" val="1713118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6"/>
          <p:cNvSpPr txBox="1">
            <a:spLocks noGrp="1"/>
          </p:cNvSpPr>
          <p:nvPr>
            <p:ph type="title"/>
          </p:nvPr>
        </p:nvSpPr>
        <p:spPr>
          <a:xfrm>
            <a:off x="311700" y="277950"/>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RECURRENT LAYERS</a:t>
            </a:r>
            <a:endParaRPr sz="3600" b="1" i="0" u="none" strike="noStrike" cap="none" dirty="0">
              <a:solidFill>
                <a:srgbClr val="7030A0"/>
              </a:solidFill>
              <a:latin typeface="Trebuchet MS"/>
              <a:ea typeface="Trebuchet MS"/>
              <a:cs typeface="Trebuchet MS"/>
              <a:sym typeface="Trebuchet MS"/>
            </a:endParaRPr>
          </a:p>
        </p:txBody>
      </p:sp>
      <p:sp>
        <p:nvSpPr>
          <p:cNvPr id="248" name="Google Shape;248;p46"/>
          <p:cNvSpPr txBox="1">
            <a:spLocks noGrp="1"/>
          </p:cNvSpPr>
          <p:nvPr>
            <p:ph type="body" idx="1"/>
          </p:nvPr>
        </p:nvSpPr>
        <p:spPr>
          <a:xfrm>
            <a:off x="311700" y="1152475"/>
            <a:ext cx="4444850" cy="3416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15000"/>
              </a:lnSpc>
              <a:spcBef>
                <a:spcPts val="0"/>
              </a:spcBef>
              <a:spcAft>
                <a:spcPts val="0"/>
              </a:spcAft>
              <a:buClr>
                <a:schemeClr val="dk2"/>
              </a:buClr>
              <a:buSzPts val="1800"/>
              <a:buFont typeface="Trebuchet MS"/>
              <a:buChar char="●"/>
            </a:pPr>
            <a:r>
              <a:rPr lang="en-US" sz="1800" b="0" i="0" u="none" strike="noStrike" cap="none">
                <a:solidFill>
                  <a:schemeClr val="dk1"/>
                </a:solidFill>
                <a:latin typeface="Trebuchet MS"/>
                <a:ea typeface="Trebuchet MS"/>
                <a:cs typeface="Trebuchet MS"/>
                <a:sym typeface="Trebuchet MS"/>
              </a:rPr>
              <a:t>RNNs share the weights between the time steps</a:t>
            </a:r>
            <a:endParaRPr sz="1800" b="0" i="0" u="none" strike="noStrike" cap="none">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a:solidFill>
                  <a:schemeClr val="dk1"/>
                </a:solidFill>
                <a:latin typeface="Trebuchet MS"/>
                <a:ea typeface="Trebuchet MS"/>
                <a:cs typeface="Trebuchet MS"/>
                <a:sym typeface="Trebuchet MS"/>
              </a:rPr>
              <a:t>Condition the neural network on all previous words </a:t>
            </a:r>
            <a:endParaRPr sz="1800" b="0" i="0" u="none" strike="noStrike" cap="none">
              <a:solidFill>
                <a:schemeClr val="dk2"/>
              </a:solidFill>
              <a:latin typeface="Arial"/>
              <a:ea typeface="Arial"/>
              <a:cs typeface="Arial"/>
              <a:sym typeface="Arial"/>
            </a:endParaRPr>
          </a:p>
          <a:p>
            <a:pPr marL="914400" marR="0" lvl="1" indent="-228600" algn="l" rtl="0">
              <a:lnSpc>
                <a:spcPct val="115000"/>
              </a:lnSpc>
              <a:spcBef>
                <a:spcPts val="1600"/>
              </a:spcBef>
              <a:spcAft>
                <a:spcPts val="0"/>
              </a:spcAft>
              <a:buClr>
                <a:schemeClr val="dk2"/>
              </a:buClr>
              <a:buSzPts val="1400"/>
              <a:buFont typeface="Trebuchet MS"/>
              <a:buChar char="○"/>
            </a:pPr>
            <a:r>
              <a:rPr lang="en-US" sz="1400" b="0" i="0" u="none" strike="noStrike" cap="none">
                <a:solidFill>
                  <a:schemeClr val="dk1"/>
                </a:solidFill>
                <a:latin typeface="Trebuchet MS"/>
                <a:ea typeface="Trebuchet MS"/>
                <a:cs typeface="Trebuchet MS"/>
                <a:sym typeface="Trebuchet MS"/>
              </a:rPr>
              <a:t>(and all document in the end)</a:t>
            </a:r>
            <a:endParaRPr sz="1400" b="0" i="0" u="none" strike="noStrike" cap="none">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a:solidFill>
                  <a:schemeClr val="dk1"/>
                </a:solidFill>
                <a:latin typeface="Trebuchet MS"/>
                <a:ea typeface="Trebuchet MS"/>
                <a:cs typeface="Trebuchet MS"/>
                <a:sym typeface="Trebuchet MS"/>
              </a:rPr>
              <a:t>RAM requirement only	 scales with number of timesteps</a:t>
            </a:r>
            <a:endParaRPr sz="1800" b="0" i="0" u="none" strike="noStrike" cap="none">
              <a:solidFill>
                <a:schemeClr val="dk2"/>
              </a:solidFill>
              <a:latin typeface="Arial"/>
              <a:ea typeface="Arial"/>
              <a:cs typeface="Arial"/>
              <a:sym typeface="Arial"/>
            </a:endParaRPr>
          </a:p>
        </p:txBody>
      </p:sp>
      <p:pic>
        <p:nvPicPr>
          <p:cNvPr id="249" name="Google Shape;249;p46"/>
          <p:cNvPicPr preferRelativeResize="0"/>
          <p:nvPr/>
        </p:nvPicPr>
        <p:blipFill rotWithShape="1">
          <a:blip r:embed="rId3">
            <a:alphaModFix/>
          </a:blip>
          <a:srcRect/>
          <a:stretch/>
        </p:blipFill>
        <p:spPr>
          <a:xfrm>
            <a:off x="4756550" y="1499450"/>
            <a:ext cx="4358127" cy="24750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6"/>
          <p:cNvSpPr txBox="1">
            <a:spLocks noGrp="1"/>
          </p:cNvSpPr>
          <p:nvPr>
            <p:ph type="title"/>
          </p:nvPr>
        </p:nvSpPr>
        <p:spPr>
          <a:xfrm>
            <a:off x="311699" y="214629"/>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a:solidFill>
                  <a:schemeClr val="dk1"/>
                </a:solidFill>
                <a:latin typeface="Trebuchet MS"/>
                <a:ea typeface="Trebuchet MS"/>
                <a:cs typeface="Trebuchet MS"/>
                <a:sym typeface="Trebuchet MS"/>
              </a:rPr>
              <a:t>LEVELS OF NLP</a:t>
            </a:r>
            <a:endParaRPr sz="2800" b="0" i="0" u="none" strike="noStrike" cap="none">
              <a:solidFill>
                <a:schemeClr val="dk1"/>
              </a:solidFill>
              <a:latin typeface="Arial"/>
              <a:ea typeface="Arial"/>
              <a:cs typeface="Arial"/>
              <a:sym typeface="Arial"/>
            </a:endParaRPr>
          </a:p>
        </p:txBody>
      </p:sp>
      <p:sp>
        <p:nvSpPr>
          <p:cNvPr id="183" name="Google Shape;183;p36"/>
          <p:cNvSpPr txBox="1">
            <a:spLocks noGrp="1"/>
          </p:cNvSpPr>
          <p:nvPr>
            <p:ph type="body" idx="1"/>
          </p:nvPr>
        </p:nvSpPr>
        <p:spPr>
          <a:xfrm>
            <a:off x="244917" y="1026064"/>
            <a:ext cx="6787744" cy="3957403"/>
          </a:xfrm>
          <a:prstGeom prst="rect">
            <a:avLst/>
          </a:prstGeom>
          <a:noFill/>
          <a:ln>
            <a:solidFill>
              <a:srgbClr val="7030A0"/>
            </a:solidFill>
          </a:ln>
        </p:spPr>
        <p:txBody>
          <a:bodyPr spcFirstLastPara="1" wrap="square" lIns="91425" tIns="91425" rIns="91425" bIns="91425" anchor="t" anchorCtr="0">
            <a:noAutofit/>
          </a:bodyPr>
          <a:lstStyle/>
          <a:p>
            <a:pPr marL="457200" marR="0" lvl="0" indent="-381000" algn="l" rtl="0">
              <a:lnSpc>
                <a:spcPct val="200000"/>
              </a:lnSpc>
              <a:spcBef>
                <a:spcPts val="0"/>
              </a:spcBef>
              <a:spcAft>
                <a:spcPts val="0"/>
              </a:spcAft>
              <a:buClr>
                <a:schemeClr val="dk2"/>
              </a:buClr>
              <a:buSzPts val="2400"/>
              <a:buFont typeface="Trebuchet MS"/>
              <a:buChar char="●"/>
            </a:pPr>
            <a:r>
              <a:rPr lang="en-US" sz="2400" b="0" i="0" u="none" strike="noStrike" cap="none" dirty="0">
                <a:solidFill>
                  <a:srgbClr val="7030A0"/>
                </a:solidFill>
                <a:latin typeface="Trebuchet MS"/>
                <a:ea typeface="Trebuchet MS"/>
                <a:cs typeface="Trebuchet MS"/>
                <a:sym typeface="Trebuchet MS"/>
              </a:rPr>
              <a:t>Phonology</a:t>
            </a:r>
            <a:r>
              <a:rPr lang="en-US" sz="2400" b="0" i="0" u="none" strike="noStrike" cap="none" dirty="0">
                <a:solidFill>
                  <a:schemeClr val="dk1"/>
                </a:solidFill>
                <a:latin typeface="Trebuchet MS"/>
                <a:ea typeface="Trebuchet MS"/>
                <a:cs typeface="Trebuchet MS"/>
                <a:sym typeface="Trebuchet MS"/>
              </a:rPr>
              <a:t> - how do we pronounce words</a:t>
            </a:r>
            <a:endParaRPr sz="1800" b="0" i="0" u="none" strike="noStrike" cap="none" dirty="0">
              <a:solidFill>
                <a:schemeClr val="dk2"/>
              </a:solidFill>
              <a:latin typeface="Arial"/>
              <a:ea typeface="Arial"/>
              <a:cs typeface="Arial"/>
              <a:sym typeface="Arial"/>
            </a:endParaRPr>
          </a:p>
          <a:p>
            <a:pPr marL="457200" marR="0" lvl="0" indent="-381000" algn="l" rtl="0">
              <a:lnSpc>
                <a:spcPct val="200000"/>
              </a:lnSpc>
              <a:spcBef>
                <a:spcPts val="1600"/>
              </a:spcBef>
              <a:spcAft>
                <a:spcPts val="0"/>
              </a:spcAft>
              <a:buClr>
                <a:schemeClr val="dk2"/>
              </a:buClr>
              <a:buSzPts val="2400"/>
              <a:buFont typeface="Trebuchet MS"/>
              <a:buChar char="●"/>
            </a:pPr>
            <a:r>
              <a:rPr lang="en-US" sz="2400" b="0" i="0" u="none" strike="noStrike" cap="none" dirty="0">
                <a:solidFill>
                  <a:srgbClr val="7030A0"/>
                </a:solidFill>
                <a:latin typeface="Trebuchet MS"/>
                <a:ea typeface="Trebuchet MS"/>
                <a:cs typeface="Trebuchet MS"/>
                <a:sym typeface="Trebuchet MS"/>
              </a:rPr>
              <a:t>Morphology</a:t>
            </a:r>
            <a:r>
              <a:rPr lang="en-US" sz="2400" b="0" i="0" u="none" strike="noStrike" cap="none" dirty="0">
                <a:solidFill>
                  <a:schemeClr val="dk1"/>
                </a:solidFill>
                <a:latin typeface="Trebuchet MS"/>
                <a:ea typeface="Trebuchet MS"/>
                <a:cs typeface="Trebuchet MS"/>
                <a:sym typeface="Trebuchet MS"/>
              </a:rPr>
              <a:t> – how words are formed </a:t>
            </a:r>
            <a:endParaRPr sz="2400" b="0" i="0" u="none" strike="noStrike" cap="none" dirty="0">
              <a:solidFill>
                <a:schemeClr val="dk1"/>
              </a:solidFill>
              <a:latin typeface="Trebuchet MS"/>
              <a:ea typeface="Trebuchet MS"/>
              <a:cs typeface="Trebuchet MS"/>
              <a:sym typeface="Trebuchet MS"/>
            </a:endParaRPr>
          </a:p>
          <a:p>
            <a:pPr marL="457200" marR="0" lvl="0" indent="-381000" algn="l" rtl="0">
              <a:lnSpc>
                <a:spcPct val="200000"/>
              </a:lnSpc>
              <a:spcBef>
                <a:spcPts val="1600"/>
              </a:spcBef>
              <a:spcAft>
                <a:spcPts val="0"/>
              </a:spcAft>
              <a:buClr>
                <a:schemeClr val="dk2"/>
              </a:buClr>
              <a:buSzPts val="2400"/>
              <a:buFont typeface="Trebuchet MS"/>
              <a:buChar char="●"/>
            </a:pPr>
            <a:r>
              <a:rPr lang="en-US" sz="2400" b="0" i="0" u="none" strike="noStrike" cap="none" dirty="0">
                <a:solidFill>
                  <a:srgbClr val="7030A0"/>
                </a:solidFill>
                <a:latin typeface="Trebuchet MS"/>
                <a:ea typeface="Trebuchet MS"/>
                <a:cs typeface="Trebuchet MS"/>
                <a:sym typeface="Trebuchet MS"/>
              </a:rPr>
              <a:t>Syntax</a:t>
            </a:r>
            <a:r>
              <a:rPr lang="en-US" sz="2400" b="0" i="0" u="none" strike="noStrike" cap="none" dirty="0">
                <a:solidFill>
                  <a:schemeClr val="dk1"/>
                </a:solidFill>
                <a:latin typeface="Trebuchet MS"/>
                <a:ea typeface="Trebuchet MS"/>
                <a:cs typeface="Trebuchet MS"/>
                <a:sym typeface="Trebuchet MS"/>
              </a:rPr>
              <a:t> - how the sentences are constructed</a:t>
            </a:r>
            <a:endParaRPr sz="1800" b="0" i="0" u="none" strike="noStrike" cap="none" dirty="0">
              <a:solidFill>
                <a:schemeClr val="dk2"/>
              </a:solidFill>
              <a:latin typeface="Arial"/>
              <a:ea typeface="Arial"/>
              <a:cs typeface="Arial"/>
              <a:sym typeface="Arial"/>
            </a:endParaRPr>
          </a:p>
          <a:p>
            <a:pPr marL="457200" marR="0" lvl="0" indent="-381000" algn="l" rtl="0">
              <a:lnSpc>
                <a:spcPct val="200000"/>
              </a:lnSpc>
              <a:spcBef>
                <a:spcPts val="1600"/>
              </a:spcBef>
              <a:spcAft>
                <a:spcPts val="0"/>
              </a:spcAft>
              <a:buClr>
                <a:schemeClr val="dk2"/>
              </a:buClr>
              <a:buSzPts val="2400"/>
              <a:buFont typeface="Trebuchet MS"/>
              <a:buChar char="●"/>
            </a:pPr>
            <a:r>
              <a:rPr lang="en-US" sz="2400" b="0" i="0" u="none" strike="noStrike" cap="none" dirty="0">
                <a:solidFill>
                  <a:srgbClr val="7030A0"/>
                </a:solidFill>
                <a:latin typeface="Trebuchet MS"/>
                <a:ea typeface="Trebuchet MS"/>
                <a:cs typeface="Trebuchet MS"/>
                <a:sym typeface="Trebuchet MS"/>
              </a:rPr>
              <a:t>Semantics</a:t>
            </a:r>
            <a:r>
              <a:rPr lang="en-US" sz="2400" b="0" i="0" u="none" strike="noStrike" cap="none" dirty="0">
                <a:solidFill>
                  <a:schemeClr val="dk1"/>
                </a:solidFill>
                <a:latin typeface="Trebuchet MS"/>
                <a:ea typeface="Trebuchet MS"/>
                <a:cs typeface="Trebuchet MS"/>
                <a:sym typeface="Trebuchet MS"/>
              </a:rPr>
              <a:t> - what does all of this mean</a:t>
            </a:r>
            <a:endParaRPr sz="1800" b="0" i="0" u="none" strike="noStrike" cap="none" dirty="0">
              <a:solidFill>
                <a:schemeClr val="dk2"/>
              </a:solidFill>
              <a:latin typeface="Arial"/>
              <a:ea typeface="Arial"/>
              <a:cs typeface="Arial"/>
              <a:sym typeface="Arial"/>
            </a:endParaRPr>
          </a:p>
        </p:txBody>
      </p:sp>
      <p:sp>
        <p:nvSpPr>
          <p:cNvPr id="184" name="Google Shape;184;p36"/>
          <p:cNvSpPr/>
          <p:nvPr/>
        </p:nvSpPr>
        <p:spPr>
          <a:xfrm>
            <a:off x="7099443" y="1026064"/>
            <a:ext cx="1732856" cy="852755"/>
          </a:xfrm>
          <a:prstGeom prst="roundRect">
            <a:avLst>
              <a:gd name="adj" fmla="val 16667"/>
            </a:avLst>
          </a:prstGeom>
          <a:solidFill>
            <a:srgbClr val="7030A0"/>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rebuchet MS"/>
              <a:buNone/>
            </a:pPr>
            <a:r>
              <a:rPr lang="en-US" sz="1600" b="1" i="0" u="none" strike="noStrike" cap="none">
                <a:solidFill>
                  <a:schemeClr val="lt1"/>
                </a:solidFill>
                <a:latin typeface="Trebuchet MS"/>
                <a:ea typeface="Trebuchet MS"/>
                <a:cs typeface="Trebuchet MS"/>
                <a:sym typeface="Trebuchet MS"/>
              </a:rPr>
              <a:t>Phonology</a:t>
            </a:r>
            <a:endParaRPr sz="1400" b="0" i="0" u="none" strike="noStrike" cap="none">
              <a:solidFill>
                <a:srgbClr val="000000"/>
              </a:solidFill>
              <a:latin typeface="Arial"/>
              <a:ea typeface="Arial"/>
              <a:cs typeface="Arial"/>
              <a:sym typeface="Arial"/>
            </a:endParaRPr>
          </a:p>
        </p:txBody>
      </p:sp>
      <p:sp>
        <p:nvSpPr>
          <p:cNvPr id="185" name="Google Shape;185;p36"/>
          <p:cNvSpPr/>
          <p:nvPr/>
        </p:nvSpPr>
        <p:spPr>
          <a:xfrm>
            <a:off x="7099443" y="1967077"/>
            <a:ext cx="1732856" cy="852755"/>
          </a:xfrm>
          <a:prstGeom prst="roundRect">
            <a:avLst>
              <a:gd name="adj" fmla="val 16667"/>
            </a:avLst>
          </a:prstGeom>
          <a:solidFill>
            <a:srgbClr val="7030A0"/>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rebuchet MS"/>
              <a:buNone/>
            </a:pPr>
            <a:r>
              <a:rPr lang="en-US" sz="1600" b="1" i="0" u="none" strike="noStrike" cap="none">
                <a:solidFill>
                  <a:schemeClr val="lt1"/>
                </a:solidFill>
                <a:latin typeface="Trebuchet MS"/>
                <a:ea typeface="Trebuchet MS"/>
                <a:cs typeface="Trebuchet MS"/>
                <a:sym typeface="Trebuchet MS"/>
              </a:rPr>
              <a:t>Morphology</a:t>
            </a:r>
            <a:endParaRPr sz="1400" b="0" i="0" u="none" strike="noStrike" cap="none">
              <a:solidFill>
                <a:srgbClr val="000000"/>
              </a:solidFill>
              <a:latin typeface="Arial"/>
              <a:ea typeface="Arial"/>
              <a:cs typeface="Arial"/>
              <a:sym typeface="Arial"/>
            </a:endParaRPr>
          </a:p>
        </p:txBody>
      </p:sp>
      <p:sp>
        <p:nvSpPr>
          <p:cNvPr id="186" name="Google Shape;186;p36"/>
          <p:cNvSpPr/>
          <p:nvPr/>
        </p:nvSpPr>
        <p:spPr>
          <a:xfrm>
            <a:off x="7099443" y="2908091"/>
            <a:ext cx="1732856" cy="852755"/>
          </a:xfrm>
          <a:prstGeom prst="roundRect">
            <a:avLst>
              <a:gd name="adj" fmla="val 16667"/>
            </a:avLst>
          </a:prstGeom>
          <a:solidFill>
            <a:srgbClr val="7030A0"/>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rebuchet MS"/>
              <a:buNone/>
            </a:pPr>
            <a:r>
              <a:rPr lang="en-US" sz="1600" b="1" i="0" u="none" strike="noStrike" cap="none">
                <a:solidFill>
                  <a:schemeClr val="lt1"/>
                </a:solidFill>
                <a:latin typeface="Trebuchet MS"/>
                <a:ea typeface="Trebuchet MS"/>
                <a:cs typeface="Trebuchet MS"/>
                <a:sym typeface="Trebuchet MS"/>
              </a:rPr>
              <a:t>Syntax</a:t>
            </a:r>
            <a:endParaRPr sz="1400" b="0" i="0" u="none" strike="noStrike" cap="none">
              <a:solidFill>
                <a:srgbClr val="000000"/>
              </a:solidFill>
              <a:latin typeface="Arial"/>
              <a:ea typeface="Arial"/>
              <a:cs typeface="Arial"/>
              <a:sym typeface="Arial"/>
            </a:endParaRPr>
          </a:p>
        </p:txBody>
      </p:sp>
      <p:sp>
        <p:nvSpPr>
          <p:cNvPr id="187" name="Google Shape;187;p36"/>
          <p:cNvSpPr/>
          <p:nvPr/>
        </p:nvSpPr>
        <p:spPr>
          <a:xfrm>
            <a:off x="7099443" y="3840690"/>
            <a:ext cx="1732856" cy="852755"/>
          </a:xfrm>
          <a:prstGeom prst="roundRect">
            <a:avLst>
              <a:gd name="adj" fmla="val 16667"/>
            </a:avLst>
          </a:prstGeom>
          <a:solidFill>
            <a:srgbClr val="7030A0"/>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rebuchet MS"/>
              <a:buNone/>
            </a:pPr>
            <a:r>
              <a:rPr lang="en-US" sz="1600" b="1" i="0" u="none" strike="noStrike" cap="none">
                <a:solidFill>
                  <a:schemeClr val="lt1"/>
                </a:solidFill>
                <a:latin typeface="Trebuchet MS"/>
                <a:ea typeface="Trebuchet MS"/>
                <a:cs typeface="Trebuchet MS"/>
                <a:sym typeface="Trebuchet MS"/>
              </a:rPr>
              <a:t>Semantics</a:t>
            </a:r>
            <a:endParaRPr sz="1400" b="0" i="0" u="none" strike="noStrike" cap="none">
              <a:solidFill>
                <a:srgbClr val="000000"/>
              </a:solidFill>
              <a:latin typeface="Arial"/>
              <a:ea typeface="Arial"/>
              <a:cs typeface="Arial"/>
              <a:sym typeface="Arial"/>
            </a:endParaRPr>
          </a:p>
        </p:txBody>
      </p:sp>
      <p:sp>
        <p:nvSpPr>
          <p:cNvPr id="188" name="Google Shape;188;p36"/>
          <p:cNvSpPr/>
          <p:nvPr/>
        </p:nvSpPr>
        <p:spPr>
          <a:xfrm>
            <a:off x="6739845" y="1663816"/>
            <a:ext cx="452063" cy="681303"/>
          </a:xfrm>
          <a:prstGeom prst="curvedRightArrow">
            <a:avLst>
              <a:gd name="adj1" fmla="val 25000"/>
              <a:gd name="adj2" fmla="val 50000"/>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89" name="Google Shape;189;p36"/>
          <p:cNvSpPr/>
          <p:nvPr/>
        </p:nvSpPr>
        <p:spPr>
          <a:xfrm>
            <a:off x="6739847" y="2567439"/>
            <a:ext cx="452063" cy="681303"/>
          </a:xfrm>
          <a:prstGeom prst="curvedRightArrow">
            <a:avLst>
              <a:gd name="adj1" fmla="val 25000"/>
              <a:gd name="adj2" fmla="val 50000"/>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0" name="Google Shape;190;p36"/>
          <p:cNvSpPr/>
          <p:nvPr/>
        </p:nvSpPr>
        <p:spPr>
          <a:xfrm>
            <a:off x="6739846" y="3500038"/>
            <a:ext cx="452063" cy="681303"/>
          </a:xfrm>
          <a:prstGeom prst="curvedRightArrow">
            <a:avLst>
              <a:gd name="adj1" fmla="val 25000"/>
              <a:gd name="adj2" fmla="val 50000"/>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7"/>
          <p:cNvSpPr txBox="1">
            <a:spLocks noGrp="1"/>
          </p:cNvSpPr>
          <p:nvPr>
            <p:ph type="title"/>
          </p:nvPr>
        </p:nvSpPr>
        <p:spPr>
          <a:xfrm>
            <a:off x="415290" y="551021"/>
            <a:ext cx="8313419" cy="49244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1"/>
              </a:buClr>
              <a:buSzPts val="750"/>
              <a:buFont typeface="Arial"/>
              <a:buNone/>
            </a:pPr>
            <a:r>
              <a:rPr lang="en-US" sz="3000" b="1" i="0" u="none" strike="noStrike" cap="none" dirty="0">
                <a:solidFill>
                  <a:srgbClr val="7030A0"/>
                </a:solidFill>
                <a:sym typeface="Trebuchet MS"/>
              </a:rPr>
              <a:t>LONG SHORT TERM MEMORY</a:t>
            </a:r>
            <a:endParaRPr dirty="0">
              <a:solidFill>
                <a:srgbClr val="7030A0"/>
              </a:solidFill>
            </a:endParaRPr>
          </a:p>
        </p:txBody>
      </p:sp>
      <p:sp>
        <p:nvSpPr>
          <p:cNvPr id="255" name="Google Shape;255;p47"/>
          <p:cNvSpPr txBox="1">
            <a:spLocks noGrp="1"/>
          </p:cNvSpPr>
          <p:nvPr>
            <p:ph type="body" idx="2"/>
          </p:nvPr>
        </p:nvSpPr>
        <p:spPr>
          <a:xfrm>
            <a:off x="430625" y="1298864"/>
            <a:ext cx="8290560" cy="3552768"/>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LSTM = Long Short Term Memory</a:t>
            </a:r>
            <a:endParaRPr sz="2000" b="0" i="0" u="none" strike="noStrike" cap="none" dirty="0">
              <a:solidFill>
                <a:schemeClr val="dk2"/>
              </a:solidFill>
              <a:latin typeface="Trebuchet MS"/>
              <a:ea typeface="Trebuchet MS"/>
              <a:cs typeface="Trebuchet MS"/>
              <a:sym typeface="Trebuchet MS"/>
            </a:endParaRPr>
          </a:p>
          <a:p>
            <a:pPr marL="761970" marR="0" lvl="1"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Variant of RNN</a:t>
            </a:r>
            <a:endParaRPr dirty="0"/>
          </a:p>
          <a:p>
            <a:pPr marL="761970" marR="0" lvl="1"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No (less) of a vanishing gradient problem</a:t>
            </a:r>
            <a:endParaRPr dirty="0"/>
          </a:p>
          <a:p>
            <a:pPr marL="761970" marR="0" lvl="1"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LSTMs can learn “very deep” tasks that require memories of words N words ago</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94173"/>
          </a:xfrm>
        </p:spPr>
        <p:txBody>
          <a:bodyPr/>
          <a:lstStyle/>
          <a:p>
            <a:pPr algn="ctr"/>
            <a:r>
              <a:rPr lang="en-US" b="1" dirty="0"/>
              <a:t>Long Short Term (LSTM) Cell</a:t>
            </a:r>
          </a:p>
        </p:txBody>
      </p:sp>
      <p:pic>
        <p:nvPicPr>
          <p:cNvPr id="5" name="Picture 4" descr="A close up of a map&#10;&#10;Description generated with very high confidence">
            <a:extLst>
              <a:ext uri="{FF2B5EF4-FFF2-40B4-BE49-F238E27FC236}">
                <a16:creationId xmlns:a16="http://schemas.microsoft.com/office/drawing/2014/main" id="{B837C199-E3B6-4EC1-A744-EF12809A1E1F}"/>
              </a:ext>
            </a:extLst>
          </p:cNvPr>
          <p:cNvPicPr>
            <a:picLocks noChangeAspect="1"/>
          </p:cNvPicPr>
          <p:nvPr/>
        </p:nvPicPr>
        <p:blipFill>
          <a:blip r:embed="rId3"/>
          <a:stretch>
            <a:fillRect/>
          </a:stretch>
        </p:blipFill>
        <p:spPr>
          <a:xfrm>
            <a:off x="88065" y="1204574"/>
            <a:ext cx="5080486" cy="2665584"/>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BEF5E3F7-F8DF-4AD6-8AF4-F19E77E8A795}"/>
              </a:ext>
            </a:extLst>
          </p:cNvPr>
          <p:cNvPicPr>
            <a:picLocks noChangeAspect="1"/>
          </p:cNvPicPr>
          <p:nvPr/>
        </p:nvPicPr>
        <p:blipFill>
          <a:blip r:embed="rId4"/>
          <a:stretch>
            <a:fillRect/>
          </a:stretch>
        </p:blipFill>
        <p:spPr>
          <a:xfrm>
            <a:off x="5168550" y="1553030"/>
            <a:ext cx="3530906" cy="1968671"/>
          </a:xfrm>
          <a:prstGeom prst="rect">
            <a:avLst/>
          </a:prstGeom>
        </p:spPr>
      </p:pic>
    </p:spTree>
    <p:extLst>
      <p:ext uri="{BB962C8B-B14F-4D97-AF65-F5344CB8AC3E}">
        <p14:creationId xmlns:p14="http://schemas.microsoft.com/office/powerpoint/2010/main" val="872783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3"/>
          <p:cNvSpPr txBox="1">
            <a:spLocks noGrp="1"/>
          </p:cNvSpPr>
          <p:nvPr>
            <p:ph type="title"/>
          </p:nvPr>
        </p:nvSpPr>
        <p:spPr>
          <a:prstGeom prst="rect">
            <a:avLst/>
          </a:prstGeom>
          <a:noFill/>
          <a:ln>
            <a:noFill/>
          </a:ln>
        </p:spPr>
        <p:txBody>
          <a:bodyPr spcFirstLastPara="1" wrap="square" lIns="76175" tIns="38075" rIns="76175" bIns="38075" anchor="ctr"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a:solidFill>
                  <a:schemeClr val="lt1"/>
                </a:solidFill>
                <a:latin typeface="Trebuchet MS"/>
                <a:ea typeface="Trebuchet MS"/>
                <a:cs typeface="Trebuchet MS"/>
                <a:sym typeface="Trebuchet MS"/>
              </a:rPr>
              <a:t>LAB DISCUSSION / OVERVIEW</a:t>
            </a:r>
            <a:endParaRPr/>
          </a:p>
        </p:txBody>
      </p:sp>
    </p:spTree>
    <p:extLst>
      <p:ext uri="{BB962C8B-B14F-4D97-AF65-F5344CB8AC3E}">
        <p14:creationId xmlns:p14="http://schemas.microsoft.com/office/powerpoint/2010/main" val="9267380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1400"/>
              <a:buFont typeface="Trebuchet MS"/>
              <a:buNone/>
            </a:pPr>
            <a:r>
              <a:rPr lang="en-US" sz="3000" b="1" i="0" u="none" strike="noStrike" cap="none" dirty="0">
                <a:solidFill>
                  <a:srgbClr val="7030A0"/>
                </a:solidFill>
                <a:sym typeface="Trebuchet MS"/>
              </a:rPr>
              <a:t>LAB PROCESS</a:t>
            </a:r>
            <a:endParaRPr dirty="0">
              <a:solidFill>
                <a:srgbClr val="7030A0"/>
              </a:solidFill>
            </a:endParaRPr>
          </a:p>
        </p:txBody>
      </p:sp>
      <p:sp>
        <p:nvSpPr>
          <p:cNvPr id="311" name="Google Shape;311;p56"/>
          <p:cNvSpPr txBox="1">
            <a:spLocks noGrp="1"/>
          </p:cNvSpPr>
          <p:nvPr>
            <p:ph type="body" idx="1"/>
          </p:nvPr>
        </p:nvSpPr>
        <p:spPr>
          <a:xfrm>
            <a:off x="430625" y="1103586"/>
            <a:ext cx="8290560" cy="3748048"/>
          </a:xfrm>
          <a:prstGeom prst="rect">
            <a:avLst/>
          </a:prstGeom>
          <a:noFill/>
          <a:ln>
            <a:noFill/>
          </a:ln>
        </p:spPr>
        <p:txBody>
          <a:bodyPr spcFirstLastPara="1" wrap="square" lIns="91425" tIns="91425" rIns="91425" bIns="91425" anchor="t" anchorCtr="0">
            <a:noAutofit/>
          </a:bodyPr>
          <a:lstStyle/>
          <a:p>
            <a:pPr marL="122746" marR="0" lvl="0" indent="0" algn="l" rtl="0">
              <a:lnSpc>
                <a:spcPct val="90000"/>
              </a:lnSpc>
              <a:spcBef>
                <a:spcPts val="750"/>
              </a:spcBef>
              <a:spcAft>
                <a:spcPts val="0"/>
              </a:spcAft>
              <a:buClr>
                <a:schemeClr val="dk1"/>
              </a:buClr>
              <a:buSzPts val="1667"/>
              <a:buFont typeface="Trebuchet MS"/>
              <a:buNone/>
            </a:pPr>
            <a:r>
              <a:rPr lang="en-US" sz="1667" b="0" i="0" u="none" strike="noStrike" cap="none" dirty="0">
                <a:solidFill>
                  <a:schemeClr val="dk2"/>
                </a:solidFill>
                <a:latin typeface="Trebuchet MS"/>
                <a:ea typeface="Trebuchet MS"/>
                <a:cs typeface="Trebuchet MS"/>
                <a:sym typeface="Trebuchet MS"/>
              </a:rPr>
              <a:t>Build and </a:t>
            </a:r>
            <a:r>
              <a:rPr lang="en-US" dirty="0"/>
              <a:t>e</a:t>
            </a:r>
            <a:r>
              <a:rPr lang="en-US" sz="1667" b="0" i="0" u="none" strike="noStrike" cap="none" dirty="0">
                <a:solidFill>
                  <a:schemeClr val="dk2"/>
                </a:solidFill>
                <a:latin typeface="Trebuchet MS"/>
                <a:ea typeface="Trebuchet MS"/>
                <a:cs typeface="Trebuchet MS"/>
                <a:sym typeface="Trebuchet MS"/>
              </a:rPr>
              <a:t>valuate the LSTM network </a:t>
            </a:r>
            <a:r>
              <a:rPr lang="en-US" dirty="0"/>
              <a:t>a</a:t>
            </a:r>
            <a:r>
              <a:rPr lang="en-US" sz="1667" b="0" i="0" u="none" strike="noStrike" cap="none" dirty="0">
                <a:solidFill>
                  <a:schemeClr val="dk2"/>
                </a:solidFill>
                <a:latin typeface="Trebuchet MS"/>
                <a:ea typeface="Trebuchet MS"/>
                <a:cs typeface="Trebuchet MS"/>
                <a:sym typeface="Trebuchet MS"/>
              </a:rPr>
              <a:t>rchitecture</a:t>
            </a:r>
            <a:endParaRPr dirty="0"/>
          </a:p>
          <a:p>
            <a:pPr marL="122746" marR="0" lvl="0" indent="0" algn="l" rtl="0">
              <a:lnSpc>
                <a:spcPct val="90000"/>
              </a:lnSpc>
              <a:spcBef>
                <a:spcPts val="750"/>
              </a:spcBef>
              <a:spcAft>
                <a:spcPts val="0"/>
              </a:spcAft>
              <a:buClr>
                <a:schemeClr val="dk1"/>
              </a:buClr>
              <a:buSzPts val="1667"/>
              <a:buFont typeface="Trebuchet MS"/>
              <a:buNone/>
            </a:pPr>
            <a:endParaRPr sz="1667" b="0" i="0" u="none" strike="noStrike" cap="none" dirty="0">
              <a:solidFill>
                <a:schemeClr val="dk2"/>
              </a:solidFill>
              <a:latin typeface="Trebuchet MS"/>
              <a:ea typeface="Trebuchet MS"/>
              <a:cs typeface="Trebuchet MS"/>
              <a:sym typeface="Trebuchet MS"/>
            </a:endParaRPr>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Design simple neural network</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Visual network architecture</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Train model</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Compare test, validation and training accuracy</a:t>
            </a:r>
          </a:p>
          <a:p>
            <a:pPr marL="465646" marR="0" lvl="0" indent="-342900" algn="l" rtl="0">
              <a:lnSpc>
                <a:spcPct val="90000"/>
              </a:lnSpc>
              <a:spcBef>
                <a:spcPts val="750"/>
              </a:spcBef>
              <a:spcAft>
                <a:spcPts val="0"/>
              </a:spcAft>
              <a:buClr>
                <a:schemeClr val="dk1"/>
              </a:buClr>
              <a:buSzPts val="1667"/>
              <a:buFont typeface="+mj-lt"/>
              <a:buAutoNum type="arabicPeriod"/>
            </a:pPr>
            <a:r>
              <a:rPr lang="en-US" dirty="0"/>
              <a:t>Attempt to improve the model</a:t>
            </a:r>
          </a:p>
          <a:p>
            <a:pPr marL="465646" marR="0" lvl="0" indent="-342900" algn="l" rtl="0">
              <a:lnSpc>
                <a:spcPct val="90000"/>
              </a:lnSpc>
              <a:spcBef>
                <a:spcPts val="750"/>
              </a:spcBef>
              <a:spcAft>
                <a:spcPts val="0"/>
              </a:spcAft>
              <a:buClr>
                <a:schemeClr val="dk1"/>
              </a:buClr>
              <a:buSzPts val="1667"/>
              <a:buFont typeface="+mj-lt"/>
              <a:buAutoNum type="arabicPeriod"/>
            </a:pPr>
            <a:endParaRPr lang="en-US" dirty="0"/>
          </a:p>
          <a:p>
            <a:pPr marL="122746" lvl="0" indent="0">
              <a:buNone/>
            </a:pPr>
            <a:r>
              <a:rPr lang="en-US" b="1">
                <a:solidFill>
                  <a:srgbClr val="7030A0"/>
                </a:solidFill>
              </a:rPr>
              <a:t>This can be a take-home exercise.</a:t>
            </a:r>
            <a:endParaRPr dirty="0"/>
          </a:p>
          <a:p>
            <a:pPr marL="465646" marR="0" lvl="0" indent="-237045" algn="l" rtl="0">
              <a:lnSpc>
                <a:spcPct val="90000"/>
              </a:lnSpc>
              <a:spcBef>
                <a:spcPts val="750"/>
              </a:spcBef>
              <a:spcAft>
                <a:spcPts val="0"/>
              </a:spcAft>
              <a:buClr>
                <a:schemeClr val="dk1"/>
              </a:buClr>
              <a:buSzPts val="1667"/>
              <a:buFont typeface="Arial"/>
              <a:buNone/>
            </a:pPr>
            <a:endParaRPr lang="en-US" dirty="0"/>
          </a:p>
          <a:p>
            <a:pPr marL="465646" marR="0" lvl="0" indent="-237045" algn="l" rtl="0">
              <a:lnSpc>
                <a:spcPct val="90000"/>
              </a:lnSpc>
              <a:spcBef>
                <a:spcPts val="750"/>
              </a:spcBef>
              <a:spcAft>
                <a:spcPts val="0"/>
              </a:spcAft>
              <a:buClr>
                <a:schemeClr val="dk1"/>
              </a:buClr>
              <a:buSzPts val="1667"/>
              <a:buFont typeface="Arial"/>
              <a:buNone/>
            </a:pPr>
            <a:endParaRPr sz="1667" b="0" i="0" u="none" strike="noStrike" cap="none" dirty="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1898169693"/>
      </p:ext>
    </p:extLst>
  </p:cSld>
  <p:clrMapOvr>
    <a:masterClrMapping/>
  </p:clrMapOvr>
  <p:transition spd="med">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References</a:t>
            </a:r>
          </a:p>
        </p:txBody>
      </p:sp>
      <p:sp>
        <p:nvSpPr>
          <p:cNvPr id="3" name="Content Placeholder 2"/>
          <p:cNvSpPr>
            <a:spLocks noGrp="1"/>
          </p:cNvSpPr>
          <p:nvPr>
            <p:ph idx="1"/>
          </p:nvPr>
        </p:nvSpPr>
        <p:spPr/>
        <p:txBody>
          <a:bodyPr>
            <a:normAutofit fontScale="70000" lnSpcReduction="20000"/>
          </a:bodyPr>
          <a:lstStyle/>
          <a:p>
            <a:r>
              <a:rPr lang="en-US" dirty="0"/>
              <a:t>Neural Responding Machine for Short-Text Conversation (2015-03)</a:t>
            </a:r>
          </a:p>
          <a:p>
            <a:r>
              <a:rPr lang="en-US" dirty="0"/>
              <a:t>A Neural Conversational Model (2015-06)</a:t>
            </a:r>
          </a:p>
          <a:p>
            <a:r>
              <a:rPr lang="en-US" dirty="0"/>
              <a:t>A Neural Network Approach to Context-Sensitive Generation of Conversational Responses (2015-06)</a:t>
            </a:r>
          </a:p>
          <a:p>
            <a:r>
              <a:rPr lang="en-US" dirty="0"/>
              <a:t>The Ubuntu Dialogue Corpus: A Large Dataset for Research in Unstructured Multi-Turn Dialogue Systems (2015-06)</a:t>
            </a:r>
          </a:p>
          <a:p>
            <a:r>
              <a:rPr lang="en-US" dirty="0"/>
              <a:t>Building End-To-End Dialogue Systems Using Generative Hierarchical Neural Network Models (2015-07)</a:t>
            </a:r>
          </a:p>
          <a:p>
            <a:r>
              <a:rPr lang="en-US" dirty="0"/>
              <a:t>A Diversity-Promoting Objective Function for Neural Conversation Models (2015-10)</a:t>
            </a:r>
          </a:p>
          <a:p>
            <a:r>
              <a:rPr lang="en-US" dirty="0"/>
              <a:t>Attention with Intention for a Neural Network Conversation Model (2015-10)</a:t>
            </a:r>
          </a:p>
          <a:p>
            <a:r>
              <a:rPr lang="en-US" dirty="0"/>
              <a:t>Improved Deep Learning Baselines for Ubuntu Corpus Dialogs (2015-10)</a:t>
            </a:r>
          </a:p>
          <a:p>
            <a:r>
              <a:rPr lang="en-US" dirty="0"/>
              <a:t>A Survey of Available Corpora for Building Data-Driven Dialogue Systems (2015-12)</a:t>
            </a:r>
          </a:p>
          <a:p>
            <a:r>
              <a:rPr lang="en-US" dirty="0"/>
              <a:t>Incorporating Copying Mechanism in Sequence-to-Sequence Learning (2016-03)</a:t>
            </a:r>
          </a:p>
          <a:p>
            <a:r>
              <a:rPr lang="en-US" dirty="0"/>
              <a:t>A Persona-Based Neural Conversation Model (2016-03)</a:t>
            </a:r>
          </a:p>
          <a:p>
            <a:r>
              <a:rPr lang="en-US" dirty="0"/>
              <a:t>How NOT To Evaluate Your Dialogue System: An Empirical Study of Unsupervised Evaluation Metrics for Dialogue Response Generation (2016-03)</a:t>
            </a:r>
          </a:p>
        </p:txBody>
      </p:sp>
    </p:spTree>
    <p:extLst>
      <p:ext uri="{BB962C8B-B14F-4D97-AF65-F5344CB8AC3E}">
        <p14:creationId xmlns:p14="http://schemas.microsoft.com/office/powerpoint/2010/main" val="17141310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71450"/>
            <a:ext cx="6172200" cy="720329"/>
          </a:xfrm>
        </p:spPr>
        <p:txBody>
          <a:bodyPr/>
          <a:lstStyle/>
          <a:p>
            <a:r>
              <a:rPr lang="en-US" dirty="0"/>
              <a:t>Learning resources</a:t>
            </a:r>
          </a:p>
        </p:txBody>
      </p:sp>
      <p:sp>
        <p:nvSpPr>
          <p:cNvPr id="4" name="TextBox 3"/>
          <p:cNvSpPr txBox="1"/>
          <p:nvPr/>
        </p:nvSpPr>
        <p:spPr>
          <a:xfrm>
            <a:off x="1440753" y="793033"/>
            <a:ext cx="5872162" cy="4247317"/>
          </a:xfrm>
          <a:prstGeom prst="rect">
            <a:avLst/>
          </a:prstGeom>
          <a:noFill/>
        </p:spPr>
        <p:txBody>
          <a:bodyPr wrap="square" rtlCol="0">
            <a:spAutoFit/>
          </a:bodyPr>
          <a:lstStyle/>
          <a:p>
            <a:r>
              <a:rPr lang="en-US" sz="1800" dirty="0"/>
              <a:t>Stanford class on deep learning for NLP.</a:t>
            </a:r>
            <a:r>
              <a:rPr lang="en-US" sz="1800" dirty="0">
                <a:hlinkClick r:id="rId3"/>
              </a:rPr>
              <a:t>http://cs224d.stanford.edu/syllabus.html</a:t>
            </a:r>
            <a:endParaRPr lang="en-US" sz="1800" dirty="0"/>
          </a:p>
          <a:p>
            <a:endParaRPr lang="en-US" sz="1800" dirty="0"/>
          </a:p>
          <a:p>
            <a:r>
              <a:rPr lang="en-US" sz="1800" dirty="0"/>
              <a:t>Hinton’s Coursera Course. Get it right from the horse’s mouth. He explains things well.</a:t>
            </a:r>
          </a:p>
          <a:p>
            <a:r>
              <a:rPr lang="en-US" sz="1800" dirty="0">
                <a:hlinkClick r:id="rId4"/>
              </a:rPr>
              <a:t>https://www.coursera.org/course/neuralnets</a:t>
            </a:r>
            <a:endParaRPr lang="en-US" sz="1800" dirty="0"/>
          </a:p>
          <a:p>
            <a:endParaRPr lang="en-US" sz="1800" dirty="0"/>
          </a:p>
          <a:p>
            <a:r>
              <a:rPr lang="en-US" sz="1800" dirty="0"/>
              <a:t>Online textbook in preparation for deep learning from Yoshua Bengio and friends. Clear and understandable.</a:t>
            </a:r>
          </a:p>
          <a:p>
            <a:r>
              <a:rPr lang="en-US" sz="1800" dirty="0">
                <a:hlinkClick r:id="rId5"/>
              </a:rPr>
              <a:t>http://www.iro.umontreal.ca/~bengioy/dlbook/</a:t>
            </a:r>
            <a:endParaRPr lang="en-US" sz="1800" dirty="0"/>
          </a:p>
          <a:p>
            <a:endParaRPr lang="en-US" sz="1800" dirty="0"/>
          </a:p>
          <a:p>
            <a:r>
              <a:rPr lang="en-US" sz="1800" dirty="0"/>
              <a:t>TensorFlow tutorials.</a:t>
            </a:r>
          </a:p>
          <a:p>
            <a:r>
              <a:rPr lang="en-US" sz="1800" dirty="0">
                <a:hlinkClick r:id="rId6"/>
              </a:rPr>
              <a:t>https://www.tensorflow.org/versions/r0.8/tutorials/index.html</a:t>
            </a:r>
            <a:endParaRPr lang="en-US" sz="1800" dirty="0"/>
          </a:p>
          <a:p>
            <a:endParaRPr lang="en-US" sz="1800" dirty="0"/>
          </a:p>
        </p:txBody>
      </p:sp>
    </p:spTree>
    <p:extLst>
      <p:ext uri="{BB962C8B-B14F-4D97-AF65-F5344CB8AC3E}">
        <p14:creationId xmlns:p14="http://schemas.microsoft.com/office/powerpoint/2010/main" val="35130656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Sources</a:t>
            </a:r>
          </a:p>
        </p:txBody>
      </p:sp>
      <p:sp>
        <p:nvSpPr>
          <p:cNvPr id="3" name="Content Placeholder 2"/>
          <p:cNvSpPr>
            <a:spLocks noGrp="1"/>
          </p:cNvSpPr>
          <p:nvPr>
            <p:ph idx="1"/>
          </p:nvPr>
        </p:nvSpPr>
        <p:spPr/>
        <p:txBody>
          <a:bodyPr/>
          <a:lstStyle/>
          <a:p>
            <a:r>
              <a:rPr lang="en-US" sz="1800" dirty="0">
                <a:hlinkClick r:id="rId2"/>
              </a:rPr>
              <a:t>https://cis.ctsi.mcw.edu/deid/</a:t>
            </a:r>
            <a:endParaRPr lang="en-US" sz="1800" dirty="0"/>
          </a:p>
          <a:p>
            <a:r>
              <a:rPr lang="en-US" sz="1800" dirty="0">
                <a:hlinkClick r:id="rId3"/>
              </a:rPr>
              <a:t>https://cis.ctsi.mcw.edu/nlp/</a:t>
            </a:r>
            <a:endParaRPr lang="en-US" sz="1800" dirty="0"/>
          </a:p>
          <a:p>
            <a:r>
              <a:rPr lang="en-US" sz="1800" dirty="0">
                <a:hlinkClick r:id="rId4"/>
              </a:rPr>
              <a:t>https://github.com/jayurbain/machine-learning</a:t>
            </a:r>
            <a:endParaRPr lang="en-US" sz="1800" dirty="0"/>
          </a:p>
          <a:p>
            <a:r>
              <a:rPr lang="en-US" sz="1800" dirty="0">
                <a:hlinkClick r:id="rId5"/>
              </a:rPr>
              <a:t>https://github.com/jayurbain/ctsi-mcw-deid-service</a:t>
            </a:r>
            <a:endParaRPr lang="en-US" sz="1800" dirty="0"/>
          </a:p>
          <a:p>
            <a:r>
              <a:rPr lang="en-US" sz="1800" dirty="0">
                <a:hlinkClick r:id="rId5"/>
              </a:rPr>
              <a:t>https://github.com/jayurbain/ctsi-mcw-deid-service</a:t>
            </a:r>
            <a:endParaRPr lang="en-US" sz="1800" dirty="0"/>
          </a:p>
          <a:p>
            <a:endParaRPr lang="en-US" dirty="0"/>
          </a:p>
          <a:p>
            <a:pPr marL="0" indent="0"/>
            <a:endParaRPr lang="en-US" dirty="0"/>
          </a:p>
          <a:p>
            <a:endParaRPr lang="en-US" dirty="0"/>
          </a:p>
          <a:p>
            <a:endParaRPr lang="en-US" dirty="0"/>
          </a:p>
        </p:txBody>
      </p:sp>
    </p:spTree>
    <p:extLst>
      <p:ext uri="{BB962C8B-B14F-4D97-AF65-F5344CB8AC3E}">
        <p14:creationId xmlns:p14="http://schemas.microsoft.com/office/powerpoint/2010/main" val="4100882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16B9-FF29-C643-8764-454C1E673C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A299C8-405D-4A49-A180-81131AD69C7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2AE4462-E3A3-A048-8F93-417D3EA091FA}"/>
              </a:ext>
            </a:extLst>
          </p:cNvPr>
          <p:cNvSpPr>
            <a:spLocks noGrp="1"/>
          </p:cNvSpPr>
          <p:nvPr>
            <p:ph type="sldNum" sz="quarter" idx="12"/>
          </p:nvPr>
        </p:nvSpPr>
        <p:spPr/>
        <p:txBody>
          <a:bodyPr/>
          <a:lstStyle/>
          <a:p>
            <a:fld id="{22DB20FB-EC85-4FB1-B6A4-5F93CD205382}" type="slidenum">
              <a:rPr lang="en-US" smtClean="0"/>
              <a:t>57</a:t>
            </a:fld>
            <a:endParaRPr lang="en-US"/>
          </a:p>
        </p:txBody>
      </p:sp>
    </p:spTree>
    <p:extLst>
      <p:ext uri="{BB962C8B-B14F-4D97-AF65-F5344CB8AC3E}">
        <p14:creationId xmlns:p14="http://schemas.microsoft.com/office/powerpoint/2010/main" val="1192980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 Term Memory (LSTM)</a:t>
            </a:r>
          </a:p>
        </p:txBody>
      </p:sp>
      <p:sp>
        <p:nvSpPr>
          <p:cNvPr id="3" name="Text Placeholder 2"/>
          <p:cNvSpPr>
            <a:spLocks noGrp="1"/>
          </p:cNvSpPr>
          <p:nvPr>
            <p:ph type="body" idx="1"/>
          </p:nvPr>
        </p:nvSpPr>
        <p:spPr>
          <a:xfrm>
            <a:off x="194038" y="1252254"/>
            <a:ext cx="8527148" cy="3599380"/>
          </a:xfrm>
        </p:spPr>
        <p:txBody>
          <a:bodyPr/>
          <a:lstStyle/>
          <a:p>
            <a:r>
              <a:rPr lang="en-US" dirty="0"/>
              <a:t>RNN’s have trouble with long-term dependencies.</a:t>
            </a:r>
          </a:p>
          <a:p>
            <a:r>
              <a:rPr lang="en-US" dirty="0"/>
              <a:t>Long chain of differentiation when back propagating can cause vanishing gradients </a:t>
            </a:r>
          </a:p>
          <a:p>
            <a:r>
              <a:rPr lang="en-US" dirty="0"/>
              <a:t>Compose RNN with LSTM cells for "remembering" cell state over arbitrary time intervals</a:t>
            </a:r>
          </a:p>
          <a:p>
            <a:r>
              <a:rPr lang="en-US" dirty="0"/>
              <a:t>Forget gate – what to forget:</a:t>
            </a:r>
          </a:p>
          <a:p>
            <a:endParaRPr lang="en-US" dirty="0"/>
          </a:p>
          <a:p>
            <a:r>
              <a:rPr lang="en-US" dirty="0"/>
              <a:t>Input gate – what to save:</a:t>
            </a:r>
          </a:p>
          <a:p>
            <a:endParaRPr lang="en-US" dirty="0"/>
          </a:p>
          <a:p>
            <a:r>
              <a:rPr lang="en-US" dirty="0"/>
              <a:t>Update cell state: </a:t>
            </a:r>
          </a:p>
          <a:p>
            <a:endParaRPr lang="en-US" dirty="0"/>
          </a:p>
          <a:p>
            <a:r>
              <a:rPr lang="en-US" dirty="0"/>
              <a:t>Output:</a:t>
            </a:r>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3743518" y="2435174"/>
            <a:ext cx="2582333" cy="518583"/>
          </a:xfrm>
          <a:prstGeom prst="rect">
            <a:avLst/>
          </a:prstGeom>
        </p:spPr>
      </p:pic>
      <p:pic>
        <p:nvPicPr>
          <p:cNvPr id="7" name="Picture 6"/>
          <p:cNvPicPr>
            <a:picLocks noChangeAspect="1"/>
          </p:cNvPicPr>
          <p:nvPr/>
        </p:nvPicPr>
        <p:blipFill>
          <a:blip r:embed="rId4"/>
          <a:stretch>
            <a:fillRect/>
          </a:stretch>
        </p:blipFill>
        <p:spPr>
          <a:xfrm>
            <a:off x="3571979" y="2965517"/>
            <a:ext cx="3227917" cy="772583"/>
          </a:xfrm>
          <a:prstGeom prst="rect">
            <a:avLst/>
          </a:prstGeom>
        </p:spPr>
      </p:pic>
      <p:pic>
        <p:nvPicPr>
          <p:cNvPr id="8" name="Picture 7"/>
          <p:cNvPicPr>
            <a:picLocks noChangeAspect="1"/>
          </p:cNvPicPr>
          <p:nvPr/>
        </p:nvPicPr>
        <p:blipFill>
          <a:blip r:embed="rId5"/>
          <a:stretch>
            <a:fillRect/>
          </a:stretch>
        </p:blipFill>
        <p:spPr>
          <a:xfrm>
            <a:off x="3656258" y="3829708"/>
            <a:ext cx="2190750" cy="423333"/>
          </a:xfrm>
          <a:prstGeom prst="rect">
            <a:avLst/>
          </a:prstGeom>
        </p:spPr>
      </p:pic>
      <p:pic>
        <p:nvPicPr>
          <p:cNvPr id="9" name="Picture 8"/>
          <p:cNvPicPr>
            <a:picLocks noChangeAspect="1"/>
          </p:cNvPicPr>
          <p:nvPr/>
        </p:nvPicPr>
        <p:blipFill>
          <a:blip r:embed="rId6"/>
          <a:stretch>
            <a:fillRect/>
          </a:stretch>
        </p:blipFill>
        <p:spPr>
          <a:xfrm>
            <a:off x="3622840" y="4310940"/>
            <a:ext cx="2963333" cy="762000"/>
          </a:xfrm>
          <a:prstGeom prst="rect">
            <a:avLst/>
          </a:prstGeom>
        </p:spPr>
      </p:pic>
    </p:spTree>
    <p:extLst>
      <p:ext uri="{BB962C8B-B14F-4D97-AF65-F5344CB8AC3E}">
        <p14:creationId xmlns:p14="http://schemas.microsoft.com/office/powerpoint/2010/main" val="2978999419"/>
      </p:ext>
    </p:extLst>
  </p:cSld>
  <p:clrMapOvr>
    <a:masterClrMapping/>
  </p:clrMapOvr>
  <p:transition spd="med">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8"/>
          <p:cNvSpPr txBox="1">
            <a:spLocks noGrp="1"/>
          </p:cNvSpPr>
          <p:nvPr>
            <p:ph type="title"/>
          </p:nvPr>
        </p:nvSpPr>
        <p:spPr>
          <a:xfrm>
            <a:off x="415289" y="551021"/>
            <a:ext cx="8313500" cy="492500"/>
          </a:xfrm>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1"/>
              </a:buClr>
              <a:buSzPts val="1400"/>
              <a:buFont typeface="Arial"/>
              <a:buNone/>
            </a:pPr>
            <a:r>
              <a:rPr lang="en-US" sz="3000" b="1" i="0" u="none" strike="noStrike" cap="none" dirty="0">
                <a:solidFill>
                  <a:srgbClr val="7030A0"/>
                </a:solidFill>
                <a:sym typeface="Trebuchet MS"/>
              </a:rPr>
              <a:t>VISUAL COMPARISON - RNN / LSTM</a:t>
            </a:r>
            <a:endParaRPr dirty="0">
              <a:solidFill>
                <a:srgbClr val="7030A0"/>
              </a:solidFill>
            </a:endParaRPr>
          </a:p>
        </p:txBody>
      </p:sp>
      <p:sp>
        <p:nvSpPr>
          <p:cNvPr id="261" name="Google Shape;261;p48"/>
          <p:cNvSpPr txBox="1">
            <a:spLocks noGrp="1"/>
          </p:cNvSpPr>
          <p:nvPr>
            <p:ph type="body" idx="2"/>
          </p:nvPr>
        </p:nvSpPr>
        <p:spPr>
          <a:xfrm>
            <a:off x="415289" y="986111"/>
            <a:ext cx="8313500" cy="437999"/>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750"/>
              </a:spcBef>
              <a:spcAft>
                <a:spcPts val="750"/>
              </a:spcAft>
              <a:buClr>
                <a:schemeClr val="dk1"/>
              </a:buClr>
              <a:buSzPts val="1800"/>
              <a:buFont typeface="Trebuchet MS"/>
              <a:buNone/>
            </a:pPr>
            <a:endParaRPr sz="2000" b="0" i="0" u="none" strike="noStrike" cap="none">
              <a:solidFill>
                <a:schemeClr val="lt2"/>
              </a:solidFill>
              <a:latin typeface="Trebuchet MS"/>
              <a:ea typeface="Trebuchet MS"/>
              <a:cs typeface="Trebuchet MS"/>
              <a:sym typeface="Trebuchet MS"/>
            </a:endParaRPr>
          </a:p>
        </p:txBody>
      </p:sp>
      <p:pic>
        <p:nvPicPr>
          <p:cNvPr id="262" name="Google Shape;262;p48" descr="https://www.researchgate.net/profile/Marijn_Stollenga/publication/304346489/figure/fig13/AS:376211038588933@1466707109201/Figure-74-RNN-and-LSTM-A-graphical-representation-of-the-RNN-and-LSTM-networks-are.png"/>
          <p:cNvPicPr preferRelativeResize="0"/>
          <p:nvPr/>
        </p:nvPicPr>
        <p:blipFill rotWithShape="1">
          <a:blip r:embed="rId3">
            <a:alphaModFix/>
          </a:blip>
          <a:srcRect/>
          <a:stretch/>
        </p:blipFill>
        <p:spPr>
          <a:xfrm>
            <a:off x="2283619" y="1626192"/>
            <a:ext cx="4576762" cy="3214548"/>
          </a:xfrm>
          <a:prstGeom prst="rect">
            <a:avLst/>
          </a:prstGeom>
          <a:noFill/>
          <a:ln>
            <a:noFill/>
          </a:ln>
        </p:spPr>
      </p:pic>
    </p:spTree>
    <p:extLst>
      <p:ext uri="{BB962C8B-B14F-4D97-AF65-F5344CB8AC3E}">
        <p14:creationId xmlns:p14="http://schemas.microsoft.com/office/powerpoint/2010/main" val="392245722"/>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NLP APPLICATIONS</a:t>
            </a:r>
            <a:endParaRPr sz="3600" b="1" i="0" u="none" strike="noStrike" cap="none" dirty="0">
              <a:solidFill>
                <a:srgbClr val="7030A0"/>
              </a:solidFill>
              <a:latin typeface="Trebuchet MS"/>
              <a:ea typeface="Trebuchet MS"/>
              <a:cs typeface="Trebuchet MS"/>
              <a:sym typeface="Trebuchet MS"/>
            </a:endParaRPr>
          </a:p>
        </p:txBody>
      </p:sp>
      <p:sp>
        <p:nvSpPr>
          <p:cNvPr id="196" name="Google Shape;196;p37"/>
          <p:cNvSpPr txBox="1">
            <a:spLocks noGrp="1"/>
          </p:cNvSpPr>
          <p:nvPr>
            <p:ph type="body" idx="1"/>
          </p:nvPr>
        </p:nvSpPr>
        <p:spPr>
          <a:xfrm>
            <a:off x="311700" y="1019954"/>
            <a:ext cx="8520600" cy="3416400"/>
          </a:xfrm>
          <a:prstGeom prst="rect">
            <a:avLst/>
          </a:prstGeom>
          <a:noFill/>
          <a:ln>
            <a:solidFill>
              <a:srgbClr val="7030A0"/>
            </a:solid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US" sz="2000" b="0" i="0" u="none" strike="noStrike" cap="none" dirty="0">
                <a:solidFill>
                  <a:schemeClr val="dk1"/>
                </a:solidFill>
                <a:latin typeface="Calibri"/>
                <a:ea typeface="Calibri"/>
                <a:cs typeface="Calibri"/>
                <a:sym typeface="Calibri"/>
              </a:rPr>
              <a:t>Keyword search	 </a:t>
            </a:r>
            <a:endParaRPr sz="2000" b="0" i="0" u="none" strike="noStrike" cap="none" dirty="0">
              <a:solidFill>
                <a:schemeClr val="dk2"/>
              </a:solidFill>
              <a:latin typeface="Arial"/>
              <a:ea typeface="Arial"/>
              <a:cs typeface="Arial"/>
              <a:sym typeface="Arial"/>
            </a:endParaRPr>
          </a:p>
          <a:p>
            <a:pPr marL="457200" marR="0" lvl="0" indent="-381000" algn="l" rtl="0">
              <a:lnSpc>
                <a:spcPct val="115000"/>
              </a:lnSpc>
              <a:spcBef>
                <a:spcPts val="1600"/>
              </a:spcBef>
              <a:spcAft>
                <a:spcPts val="0"/>
              </a:spcAft>
              <a:buClr>
                <a:schemeClr val="dk1"/>
              </a:buClr>
              <a:buSzPts val="2400"/>
              <a:buFont typeface="Calibri"/>
              <a:buChar char="●"/>
            </a:pPr>
            <a:r>
              <a:rPr lang="en-US" sz="2000" dirty="0">
                <a:solidFill>
                  <a:schemeClr val="tx1"/>
                </a:solidFill>
                <a:latin typeface="Calibri"/>
                <a:ea typeface="Calibri"/>
                <a:cs typeface="Calibri"/>
                <a:sym typeface="Calibri"/>
              </a:rPr>
              <a:t>Text c</a:t>
            </a:r>
            <a:r>
              <a:rPr lang="en-US" sz="2000" b="0" i="0" u="none" strike="noStrike" cap="none" dirty="0">
                <a:solidFill>
                  <a:schemeClr val="tx1"/>
                </a:solidFill>
                <a:latin typeface="Calibri"/>
                <a:ea typeface="Calibri"/>
                <a:cs typeface="Calibri"/>
                <a:sym typeface="Calibri"/>
              </a:rPr>
              <a:t>lassification</a:t>
            </a:r>
            <a:endParaRPr lang="en-US" sz="2000" b="0" i="0" u="none" strike="noStrike" cap="none" dirty="0">
              <a:solidFill>
                <a:schemeClr val="dk1"/>
              </a:solidFill>
              <a:latin typeface="Calibri"/>
              <a:ea typeface="Calibri"/>
              <a:cs typeface="Calibri"/>
              <a:sym typeface="Calibri"/>
            </a:endParaRPr>
          </a:p>
          <a:p>
            <a:pPr marL="457200" marR="0" lvl="0" indent="-381000" algn="l" rtl="0">
              <a:lnSpc>
                <a:spcPct val="115000"/>
              </a:lnSpc>
              <a:spcBef>
                <a:spcPts val="1600"/>
              </a:spcBef>
              <a:spcAft>
                <a:spcPts val="0"/>
              </a:spcAft>
              <a:buClr>
                <a:schemeClr val="dk1"/>
              </a:buClr>
              <a:buSzPts val="2400"/>
              <a:buFont typeface="Calibri"/>
              <a:buChar char="●"/>
            </a:pPr>
            <a:r>
              <a:rPr lang="en-US" sz="2000" dirty="0">
                <a:solidFill>
                  <a:schemeClr val="dk1"/>
                </a:solidFill>
                <a:latin typeface="Calibri"/>
                <a:cs typeface="Calibri"/>
                <a:sym typeface="Calibri"/>
              </a:rPr>
              <a:t>Named entity recognition</a:t>
            </a:r>
          </a:p>
          <a:p>
            <a:pPr marL="457200" marR="0" lvl="0" indent="-381000" algn="l" rtl="0">
              <a:lnSpc>
                <a:spcPct val="115000"/>
              </a:lnSpc>
              <a:spcBef>
                <a:spcPts val="1600"/>
              </a:spcBef>
              <a:spcAft>
                <a:spcPts val="0"/>
              </a:spcAft>
              <a:buClr>
                <a:schemeClr val="dk1"/>
              </a:buClr>
              <a:buSzPts val="2400"/>
              <a:buFont typeface="Calibri"/>
              <a:buChar char="●"/>
            </a:pPr>
            <a:r>
              <a:rPr lang="en-US" sz="2000" b="0" i="0" u="none" strike="noStrike" cap="none" dirty="0">
                <a:solidFill>
                  <a:schemeClr val="dk1"/>
                </a:solidFill>
                <a:latin typeface="Calibri"/>
                <a:ea typeface="Calibri"/>
                <a:cs typeface="Calibri"/>
                <a:sym typeface="Calibri"/>
              </a:rPr>
              <a:t>Machine </a:t>
            </a:r>
            <a:r>
              <a:rPr lang="en-US" sz="2000" b="0" i="0" u="none" strike="noStrike" cap="none" dirty="0">
                <a:solidFill>
                  <a:schemeClr val="tx1"/>
                </a:solidFill>
                <a:latin typeface="Calibri"/>
                <a:ea typeface="Calibri"/>
                <a:cs typeface="Calibri"/>
                <a:sym typeface="Calibri"/>
              </a:rPr>
              <a:t>translation </a:t>
            </a:r>
            <a:endParaRPr sz="2000" b="0" i="0" u="none" strike="noStrike" cap="none" dirty="0">
              <a:solidFill>
                <a:schemeClr val="tx1"/>
              </a:solidFill>
              <a:sym typeface="Arial"/>
            </a:endParaRPr>
          </a:p>
          <a:p>
            <a:pPr marL="457200" marR="0" lvl="0" indent="-381000" algn="l" rtl="0">
              <a:lnSpc>
                <a:spcPct val="115000"/>
              </a:lnSpc>
              <a:spcBef>
                <a:spcPts val="1600"/>
              </a:spcBef>
              <a:spcAft>
                <a:spcPts val="0"/>
              </a:spcAft>
              <a:buClr>
                <a:schemeClr val="dk1"/>
              </a:buClr>
              <a:buSzPts val="2400"/>
              <a:buFont typeface="Calibri"/>
              <a:buChar char="●"/>
            </a:pPr>
            <a:r>
              <a:rPr lang="en-US" sz="2000" dirty="0">
                <a:solidFill>
                  <a:schemeClr val="dk1"/>
                </a:solidFill>
                <a:latin typeface="Calibri"/>
                <a:ea typeface="Calibri"/>
                <a:cs typeface="Calibri"/>
                <a:sym typeface="Calibri"/>
              </a:rPr>
              <a:t>Q</a:t>
            </a:r>
            <a:r>
              <a:rPr lang="en-US" sz="2000" b="0" i="0" u="none" strike="noStrike" cap="none" dirty="0">
                <a:solidFill>
                  <a:schemeClr val="dk1"/>
                </a:solidFill>
                <a:latin typeface="Calibri"/>
                <a:ea typeface="Calibri"/>
                <a:cs typeface="Calibri"/>
                <a:sym typeface="Calibri"/>
              </a:rPr>
              <a:t>uestion answering, chatbot dialog systems </a:t>
            </a:r>
          </a:p>
          <a:p>
            <a:pPr marL="457200" marR="0" lvl="0" indent="-381000" algn="l" rtl="0">
              <a:lnSpc>
                <a:spcPct val="115000"/>
              </a:lnSpc>
              <a:spcBef>
                <a:spcPts val="1600"/>
              </a:spcBef>
              <a:spcAft>
                <a:spcPts val="0"/>
              </a:spcAft>
              <a:buClr>
                <a:schemeClr val="dk1"/>
              </a:buClr>
              <a:buSzPts val="2400"/>
              <a:buFont typeface="Calibri"/>
              <a:buChar char="●"/>
            </a:pPr>
            <a:r>
              <a:rPr lang="en-US" sz="2000" b="0" i="0" u="none" strike="noStrike" cap="none" dirty="0">
                <a:solidFill>
                  <a:schemeClr val="dk1"/>
                </a:solidFill>
                <a:latin typeface="Calibri"/>
                <a:ea typeface="Calibri"/>
                <a:cs typeface="Calibri"/>
                <a:sym typeface="Calibri"/>
              </a:rPr>
              <a:t>Much more...</a:t>
            </a:r>
            <a:endParaRPr sz="2000" b="0" i="0" u="none" strike="noStrike" cap="none" dirty="0">
              <a:solidFill>
                <a:schemeClr val="dk2"/>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94173"/>
          </a:xfrm>
        </p:spPr>
        <p:txBody>
          <a:bodyPr/>
          <a:lstStyle/>
          <a:p>
            <a:pPr algn="ctr"/>
            <a:r>
              <a:rPr lang="en-US" b="1" dirty="0"/>
              <a:t>Recurrent Neurons</a:t>
            </a:r>
          </a:p>
        </p:txBody>
      </p:sp>
      <p:sp>
        <p:nvSpPr>
          <p:cNvPr id="12" name="Oval 11">
            <a:extLst>
              <a:ext uri="{FF2B5EF4-FFF2-40B4-BE49-F238E27FC236}">
                <a16:creationId xmlns:a16="http://schemas.microsoft.com/office/drawing/2014/main" id="{0FEE55DE-72DB-4CE1-8E36-F7F9EBD6D5F6}"/>
              </a:ext>
            </a:extLst>
          </p:cNvPr>
          <p:cNvSpPr/>
          <p:nvPr/>
        </p:nvSpPr>
        <p:spPr>
          <a:xfrm>
            <a:off x="2458762" y="2353528"/>
            <a:ext cx="280051"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bg1"/>
              </a:solidFill>
            </a:endParaRPr>
          </a:p>
        </p:txBody>
      </p:sp>
      <p:cxnSp>
        <p:nvCxnSpPr>
          <p:cNvPr id="14" name="Straight Arrow Connector 13">
            <a:extLst>
              <a:ext uri="{FF2B5EF4-FFF2-40B4-BE49-F238E27FC236}">
                <a16:creationId xmlns:a16="http://schemas.microsoft.com/office/drawing/2014/main" id="{253F5E3E-A68F-457E-A7A0-44913ED7DD3C}"/>
              </a:ext>
            </a:extLst>
          </p:cNvPr>
          <p:cNvCxnSpPr>
            <a:endCxn id="12" idx="4"/>
          </p:cNvCxnSpPr>
          <p:nvPr/>
        </p:nvCxnSpPr>
        <p:spPr>
          <a:xfrm flipV="1">
            <a:off x="2598787" y="2646605"/>
            <a:ext cx="1" cy="33866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194EFEB-B306-432F-A352-340474EE59D2}"/>
              </a:ext>
            </a:extLst>
          </p:cNvPr>
          <p:cNvCxnSpPr>
            <a:cxnSpLocks/>
            <a:stCxn id="12" idx="0"/>
          </p:cNvCxnSpPr>
          <p:nvPr/>
        </p:nvCxnSpPr>
        <p:spPr>
          <a:xfrm flipV="1">
            <a:off x="2598788" y="1965158"/>
            <a:ext cx="0" cy="38837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439DDD4D-19FC-4EE2-8C30-D6B4C5FFA3B4}"/>
              </a:ext>
            </a:extLst>
          </p:cNvPr>
          <p:cNvCxnSpPr>
            <a:cxnSpLocks/>
            <a:stCxn id="12" idx="7"/>
            <a:endCxn id="12" idx="5"/>
          </p:cNvCxnSpPr>
          <p:nvPr/>
        </p:nvCxnSpPr>
        <p:spPr>
          <a:xfrm rot="16200000" flipH="1">
            <a:off x="2594182" y="2500067"/>
            <a:ext cx="207237" cy="10583"/>
          </a:xfrm>
          <a:prstGeom prst="curvedConnector5">
            <a:avLst>
              <a:gd name="adj1" fmla="val -56445"/>
              <a:gd name="adj2" fmla="val 3111260"/>
              <a:gd name="adj3" fmla="val 149994"/>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91E8EDF-FADB-4C45-84EF-FA190D168D9D}"/>
              </a:ext>
            </a:extLst>
          </p:cNvPr>
          <p:cNvCxnSpPr>
            <a:cxnSpLocks/>
          </p:cNvCxnSpPr>
          <p:nvPr/>
        </p:nvCxnSpPr>
        <p:spPr>
          <a:xfrm>
            <a:off x="3213735" y="2487898"/>
            <a:ext cx="355633" cy="0"/>
          </a:xfrm>
          <a:prstGeom prst="straightConnector1">
            <a:avLst/>
          </a:prstGeom>
          <a:ln w="31750">
            <a:tailEnd type="triangle"/>
          </a:ln>
        </p:spPr>
        <p:style>
          <a:lnRef idx="1">
            <a:schemeClr val="accent5"/>
          </a:lnRef>
          <a:fillRef idx="0">
            <a:schemeClr val="accent5"/>
          </a:fillRef>
          <a:effectRef idx="0">
            <a:schemeClr val="accent5"/>
          </a:effectRef>
          <a:fontRef idx="minor">
            <a:schemeClr val="tx1"/>
          </a:fontRef>
        </p:style>
      </p:cxnSp>
      <p:sp>
        <p:nvSpPr>
          <p:cNvPr id="35" name="Oval 34">
            <a:extLst>
              <a:ext uri="{FF2B5EF4-FFF2-40B4-BE49-F238E27FC236}">
                <a16:creationId xmlns:a16="http://schemas.microsoft.com/office/drawing/2014/main" id="{245E0D75-3E06-4E34-9E47-958F78C33938}"/>
              </a:ext>
            </a:extLst>
          </p:cNvPr>
          <p:cNvSpPr/>
          <p:nvPr/>
        </p:nvSpPr>
        <p:spPr>
          <a:xfrm>
            <a:off x="3830739" y="2353528"/>
            <a:ext cx="280051"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bg1"/>
              </a:solidFill>
            </a:endParaRPr>
          </a:p>
        </p:txBody>
      </p:sp>
      <p:cxnSp>
        <p:nvCxnSpPr>
          <p:cNvPr id="36" name="Straight Arrow Connector 35">
            <a:extLst>
              <a:ext uri="{FF2B5EF4-FFF2-40B4-BE49-F238E27FC236}">
                <a16:creationId xmlns:a16="http://schemas.microsoft.com/office/drawing/2014/main" id="{B2DA737B-EFAA-42B9-98C0-92735C1AEBEE}"/>
              </a:ext>
            </a:extLst>
          </p:cNvPr>
          <p:cNvCxnSpPr>
            <a:endCxn id="35" idx="4"/>
          </p:cNvCxnSpPr>
          <p:nvPr/>
        </p:nvCxnSpPr>
        <p:spPr>
          <a:xfrm flipV="1">
            <a:off x="3970764" y="2646605"/>
            <a:ext cx="1" cy="33866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1183DCA-70EC-4189-90D0-29294E91A719}"/>
              </a:ext>
            </a:extLst>
          </p:cNvPr>
          <p:cNvCxnSpPr>
            <a:cxnSpLocks/>
            <a:stCxn id="35" idx="0"/>
          </p:cNvCxnSpPr>
          <p:nvPr/>
        </p:nvCxnSpPr>
        <p:spPr>
          <a:xfrm flipV="1">
            <a:off x="3970764" y="1965158"/>
            <a:ext cx="0" cy="38837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5A6C5878-22BE-4394-B0A6-807A615A03A9}"/>
              </a:ext>
            </a:extLst>
          </p:cNvPr>
          <p:cNvCxnSpPr>
            <a:cxnSpLocks/>
            <a:stCxn id="35" idx="7"/>
            <a:endCxn id="45" idx="3"/>
          </p:cNvCxnSpPr>
          <p:nvPr/>
        </p:nvCxnSpPr>
        <p:spPr>
          <a:xfrm rot="16200000" flipH="1">
            <a:off x="4247425" y="2218800"/>
            <a:ext cx="203029" cy="558326"/>
          </a:xfrm>
          <a:prstGeom prst="curvedConnector5">
            <a:avLst>
              <a:gd name="adj1" fmla="val -93829"/>
              <a:gd name="adj2" fmla="val 50000"/>
              <a:gd name="adj3" fmla="val 193829"/>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41421A3-CFF8-471A-AF89-38E9C5ADD73C}"/>
              </a:ext>
            </a:extLst>
          </p:cNvPr>
          <p:cNvSpPr txBox="1"/>
          <p:nvPr/>
        </p:nvSpPr>
        <p:spPr>
          <a:xfrm>
            <a:off x="3830738" y="2970572"/>
            <a:ext cx="397866" cy="323165"/>
          </a:xfrm>
          <a:prstGeom prst="rect">
            <a:avLst/>
          </a:prstGeom>
          <a:noFill/>
        </p:spPr>
        <p:txBody>
          <a:bodyPr wrap="none" rtlCol="0">
            <a:spAutoFit/>
          </a:bodyPr>
          <a:lstStyle/>
          <a:p>
            <a:r>
              <a:rPr lang="en-US" sz="1500" dirty="0">
                <a:solidFill>
                  <a:schemeClr val="bg1"/>
                </a:solidFill>
              </a:rPr>
              <a:t>x</a:t>
            </a:r>
            <a:r>
              <a:rPr lang="en-US" sz="1167" baseline="-25000" dirty="0">
                <a:solidFill>
                  <a:schemeClr val="bg1"/>
                </a:solidFill>
              </a:rPr>
              <a:t>t-1</a:t>
            </a:r>
            <a:endParaRPr lang="en-US" sz="1167" dirty="0">
              <a:solidFill>
                <a:schemeClr val="bg1"/>
              </a:solidFill>
            </a:endParaRPr>
          </a:p>
        </p:txBody>
      </p:sp>
      <p:sp>
        <p:nvSpPr>
          <p:cNvPr id="42" name="TextBox 41">
            <a:extLst>
              <a:ext uri="{FF2B5EF4-FFF2-40B4-BE49-F238E27FC236}">
                <a16:creationId xmlns:a16="http://schemas.microsoft.com/office/drawing/2014/main" id="{000B4949-C37C-46D9-8DA2-0800AEC7C267}"/>
              </a:ext>
            </a:extLst>
          </p:cNvPr>
          <p:cNvSpPr txBox="1"/>
          <p:nvPr/>
        </p:nvSpPr>
        <p:spPr>
          <a:xfrm>
            <a:off x="2473093" y="2970572"/>
            <a:ext cx="280846" cy="323165"/>
          </a:xfrm>
          <a:prstGeom prst="rect">
            <a:avLst/>
          </a:prstGeom>
          <a:noFill/>
        </p:spPr>
        <p:txBody>
          <a:bodyPr wrap="none" rtlCol="0">
            <a:spAutoFit/>
          </a:bodyPr>
          <a:lstStyle/>
          <a:p>
            <a:r>
              <a:rPr lang="en-US" sz="1500" dirty="0">
                <a:solidFill>
                  <a:schemeClr val="bg1"/>
                </a:solidFill>
              </a:rPr>
              <a:t>x</a:t>
            </a:r>
          </a:p>
        </p:txBody>
      </p:sp>
      <p:sp>
        <p:nvSpPr>
          <p:cNvPr id="43" name="TextBox 42">
            <a:extLst>
              <a:ext uri="{FF2B5EF4-FFF2-40B4-BE49-F238E27FC236}">
                <a16:creationId xmlns:a16="http://schemas.microsoft.com/office/drawing/2014/main" id="{E7BCD822-C230-4E2D-965F-96840CD67424}"/>
              </a:ext>
            </a:extLst>
          </p:cNvPr>
          <p:cNvSpPr txBox="1"/>
          <p:nvPr/>
        </p:nvSpPr>
        <p:spPr>
          <a:xfrm>
            <a:off x="2484736" y="1655205"/>
            <a:ext cx="280846" cy="323165"/>
          </a:xfrm>
          <a:prstGeom prst="rect">
            <a:avLst/>
          </a:prstGeom>
          <a:noFill/>
        </p:spPr>
        <p:txBody>
          <a:bodyPr wrap="none" rtlCol="0">
            <a:spAutoFit/>
          </a:bodyPr>
          <a:lstStyle/>
          <a:p>
            <a:r>
              <a:rPr lang="en-US" sz="1500" dirty="0">
                <a:solidFill>
                  <a:schemeClr val="bg1"/>
                </a:solidFill>
              </a:rPr>
              <a:t>y</a:t>
            </a:r>
          </a:p>
        </p:txBody>
      </p:sp>
      <p:sp>
        <p:nvSpPr>
          <p:cNvPr id="44" name="TextBox 43">
            <a:extLst>
              <a:ext uri="{FF2B5EF4-FFF2-40B4-BE49-F238E27FC236}">
                <a16:creationId xmlns:a16="http://schemas.microsoft.com/office/drawing/2014/main" id="{E6D475C6-0140-4327-867A-B943F305C45F}"/>
              </a:ext>
            </a:extLst>
          </p:cNvPr>
          <p:cNvSpPr txBox="1"/>
          <p:nvPr/>
        </p:nvSpPr>
        <p:spPr>
          <a:xfrm>
            <a:off x="3830738" y="1645689"/>
            <a:ext cx="397866" cy="323165"/>
          </a:xfrm>
          <a:prstGeom prst="rect">
            <a:avLst/>
          </a:prstGeom>
          <a:noFill/>
        </p:spPr>
        <p:txBody>
          <a:bodyPr wrap="none" rtlCol="0">
            <a:spAutoFit/>
          </a:bodyPr>
          <a:lstStyle/>
          <a:p>
            <a:r>
              <a:rPr lang="en-US" sz="1500" dirty="0">
                <a:solidFill>
                  <a:schemeClr val="bg1"/>
                </a:solidFill>
              </a:rPr>
              <a:t>y</a:t>
            </a:r>
            <a:r>
              <a:rPr lang="en-US" sz="1167" baseline="-25000" dirty="0">
                <a:solidFill>
                  <a:schemeClr val="bg1"/>
                </a:solidFill>
              </a:rPr>
              <a:t>t-1</a:t>
            </a:r>
            <a:endParaRPr lang="en-US" sz="1167" dirty="0">
              <a:solidFill>
                <a:schemeClr val="bg1"/>
              </a:solidFill>
            </a:endParaRPr>
          </a:p>
        </p:txBody>
      </p:sp>
      <p:sp>
        <p:nvSpPr>
          <p:cNvPr id="45" name="Oval 44">
            <a:extLst>
              <a:ext uri="{FF2B5EF4-FFF2-40B4-BE49-F238E27FC236}">
                <a16:creationId xmlns:a16="http://schemas.microsoft.com/office/drawing/2014/main" id="{58270941-6658-416F-ADEF-3241943EC085}"/>
              </a:ext>
            </a:extLst>
          </p:cNvPr>
          <p:cNvSpPr/>
          <p:nvPr/>
        </p:nvSpPr>
        <p:spPr>
          <a:xfrm>
            <a:off x="4587090" y="2349321"/>
            <a:ext cx="280051"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bg1"/>
              </a:solidFill>
            </a:endParaRPr>
          </a:p>
        </p:txBody>
      </p:sp>
      <p:cxnSp>
        <p:nvCxnSpPr>
          <p:cNvPr id="46" name="Straight Arrow Connector 45">
            <a:extLst>
              <a:ext uri="{FF2B5EF4-FFF2-40B4-BE49-F238E27FC236}">
                <a16:creationId xmlns:a16="http://schemas.microsoft.com/office/drawing/2014/main" id="{C71CE46A-EC44-46B9-8B74-5AEA4CC39870}"/>
              </a:ext>
            </a:extLst>
          </p:cNvPr>
          <p:cNvCxnSpPr>
            <a:endCxn id="45" idx="4"/>
          </p:cNvCxnSpPr>
          <p:nvPr/>
        </p:nvCxnSpPr>
        <p:spPr>
          <a:xfrm flipV="1">
            <a:off x="4727115" y="2642397"/>
            <a:ext cx="1" cy="33866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E29BFE3-7157-4FF0-BD29-69E78A2632D3}"/>
              </a:ext>
            </a:extLst>
          </p:cNvPr>
          <p:cNvCxnSpPr>
            <a:cxnSpLocks/>
            <a:stCxn id="45" idx="0"/>
          </p:cNvCxnSpPr>
          <p:nvPr/>
        </p:nvCxnSpPr>
        <p:spPr>
          <a:xfrm flipV="1">
            <a:off x="4727116" y="1960951"/>
            <a:ext cx="0" cy="38837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D5076C45-3D7C-45CF-ACE3-B638EE0C424E}"/>
              </a:ext>
            </a:extLst>
          </p:cNvPr>
          <p:cNvCxnSpPr>
            <a:cxnSpLocks/>
            <a:stCxn id="45" idx="7"/>
            <a:endCxn id="52" idx="3"/>
          </p:cNvCxnSpPr>
          <p:nvPr/>
        </p:nvCxnSpPr>
        <p:spPr>
          <a:xfrm rot="16200000" flipH="1">
            <a:off x="5002565" y="2215804"/>
            <a:ext cx="199276" cy="552151"/>
          </a:xfrm>
          <a:prstGeom prst="curvedConnector5">
            <a:avLst>
              <a:gd name="adj1" fmla="val -95596"/>
              <a:gd name="adj2" fmla="val 50000"/>
              <a:gd name="adj3" fmla="val 195596"/>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B1A4326-8AC1-49C6-808B-D0705D47D293}"/>
              </a:ext>
            </a:extLst>
          </p:cNvPr>
          <p:cNvSpPr txBox="1"/>
          <p:nvPr/>
        </p:nvSpPr>
        <p:spPr>
          <a:xfrm>
            <a:off x="4587090" y="2966365"/>
            <a:ext cx="308098" cy="323165"/>
          </a:xfrm>
          <a:prstGeom prst="rect">
            <a:avLst/>
          </a:prstGeom>
          <a:noFill/>
        </p:spPr>
        <p:txBody>
          <a:bodyPr wrap="none" rtlCol="0">
            <a:spAutoFit/>
          </a:bodyPr>
          <a:lstStyle/>
          <a:p>
            <a:r>
              <a:rPr lang="en-US" sz="1500" dirty="0" err="1">
                <a:solidFill>
                  <a:schemeClr val="bg1"/>
                </a:solidFill>
              </a:rPr>
              <a:t>x</a:t>
            </a:r>
            <a:r>
              <a:rPr lang="en-US" sz="1167" baseline="-25000" dirty="0" err="1">
                <a:solidFill>
                  <a:schemeClr val="bg1"/>
                </a:solidFill>
              </a:rPr>
              <a:t>t</a:t>
            </a:r>
            <a:endParaRPr lang="en-US" sz="1167" dirty="0">
              <a:solidFill>
                <a:schemeClr val="bg1"/>
              </a:solidFill>
            </a:endParaRPr>
          </a:p>
        </p:txBody>
      </p:sp>
      <p:sp>
        <p:nvSpPr>
          <p:cNvPr id="50" name="TextBox 49">
            <a:extLst>
              <a:ext uri="{FF2B5EF4-FFF2-40B4-BE49-F238E27FC236}">
                <a16:creationId xmlns:a16="http://schemas.microsoft.com/office/drawing/2014/main" id="{C463AC8B-DCAE-41E8-B54C-C722BC588906}"/>
              </a:ext>
            </a:extLst>
          </p:cNvPr>
          <p:cNvSpPr txBox="1"/>
          <p:nvPr/>
        </p:nvSpPr>
        <p:spPr>
          <a:xfrm>
            <a:off x="4587090" y="1641481"/>
            <a:ext cx="308098" cy="323165"/>
          </a:xfrm>
          <a:prstGeom prst="rect">
            <a:avLst/>
          </a:prstGeom>
          <a:noFill/>
        </p:spPr>
        <p:txBody>
          <a:bodyPr wrap="none" rtlCol="0">
            <a:spAutoFit/>
          </a:bodyPr>
          <a:lstStyle/>
          <a:p>
            <a:r>
              <a:rPr lang="en-US" sz="1500" dirty="0" err="1">
                <a:solidFill>
                  <a:schemeClr val="bg1"/>
                </a:solidFill>
              </a:rPr>
              <a:t>y</a:t>
            </a:r>
            <a:r>
              <a:rPr lang="en-US" sz="1167" baseline="-25000" dirty="0" err="1">
                <a:solidFill>
                  <a:schemeClr val="bg1"/>
                </a:solidFill>
              </a:rPr>
              <a:t>t</a:t>
            </a:r>
            <a:endParaRPr lang="en-US" sz="1167" dirty="0">
              <a:solidFill>
                <a:schemeClr val="bg1"/>
              </a:solidFill>
            </a:endParaRPr>
          </a:p>
        </p:txBody>
      </p:sp>
      <p:sp>
        <p:nvSpPr>
          <p:cNvPr id="52" name="Oval 51">
            <a:extLst>
              <a:ext uri="{FF2B5EF4-FFF2-40B4-BE49-F238E27FC236}">
                <a16:creationId xmlns:a16="http://schemas.microsoft.com/office/drawing/2014/main" id="{11A7C583-B03A-4488-B021-8866ACB1D7E2}"/>
              </a:ext>
            </a:extLst>
          </p:cNvPr>
          <p:cNvSpPr/>
          <p:nvPr/>
        </p:nvSpPr>
        <p:spPr>
          <a:xfrm>
            <a:off x="5337267" y="2341360"/>
            <a:ext cx="280051"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bg1"/>
              </a:solidFill>
            </a:endParaRPr>
          </a:p>
        </p:txBody>
      </p:sp>
      <p:cxnSp>
        <p:nvCxnSpPr>
          <p:cNvPr id="53" name="Straight Arrow Connector 52">
            <a:extLst>
              <a:ext uri="{FF2B5EF4-FFF2-40B4-BE49-F238E27FC236}">
                <a16:creationId xmlns:a16="http://schemas.microsoft.com/office/drawing/2014/main" id="{2E40D9E3-D568-4659-AF59-51A276EC33D8}"/>
              </a:ext>
            </a:extLst>
          </p:cNvPr>
          <p:cNvCxnSpPr>
            <a:endCxn id="52" idx="4"/>
          </p:cNvCxnSpPr>
          <p:nvPr/>
        </p:nvCxnSpPr>
        <p:spPr>
          <a:xfrm flipV="1">
            <a:off x="5477292" y="2634437"/>
            <a:ext cx="1" cy="33866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868CA06-CF5C-4261-A7D7-8522546ED1E3}"/>
              </a:ext>
            </a:extLst>
          </p:cNvPr>
          <p:cNvCxnSpPr>
            <a:cxnSpLocks/>
            <a:stCxn id="52" idx="0"/>
          </p:cNvCxnSpPr>
          <p:nvPr/>
        </p:nvCxnSpPr>
        <p:spPr>
          <a:xfrm flipV="1">
            <a:off x="5477293" y="1952990"/>
            <a:ext cx="0" cy="38837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D816C090-E462-4C11-8590-3BA8214AB3B3}"/>
              </a:ext>
            </a:extLst>
          </p:cNvPr>
          <p:cNvCxnSpPr>
            <a:cxnSpLocks/>
            <a:stCxn id="52" idx="7"/>
            <a:endCxn id="59" idx="3"/>
          </p:cNvCxnSpPr>
          <p:nvPr/>
        </p:nvCxnSpPr>
        <p:spPr>
          <a:xfrm rot="16200000" flipH="1">
            <a:off x="5750605" y="2209980"/>
            <a:ext cx="215198" cy="563799"/>
          </a:xfrm>
          <a:prstGeom prst="curvedConnector5">
            <a:avLst>
              <a:gd name="adj1" fmla="val -88523"/>
              <a:gd name="adj2" fmla="val 50000"/>
              <a:gd name="adj3" fmla="val 188523"/>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57C7C6F-FC79-4D09-BC12-09E1F64666EC}"/>
              </a:ext>
            </a:extLst>
          </p:cNvPr>
          <p:cNvSpPr txBox="1"/>
          <p:nvPr/>
        </p:nvSpPr>
        <p:spPr>
          <a:xfrm>
            <a:off x="5337267" y="2958404"/>
            <a:ext cx="421910" cy="323165"/>
          </a:xfrm>
          <a:prstGeom prst="rect">
            <a:avLst/>
          </a:prstGeom>
          <a:noFill/>
        </p:spPr>
        <p:txBody>
          <a:bodyPr wrap="none" rtlCol="0">
            <a:spAutoFit/>
          </a:bodyPr>
          <a:lstStyle/>
          <a:p>
            <a:r>
              <a:rPr lang="en-US" sz="1500" dirty="0">
                <a:solidFill>
                  <a:schemeClr val="bg1"/>
                </a:solidFill>
              </a:rPr>
              <a:t>x</a:t>
            </a:r>
            <a:r>
              <a:rPr lang="en-US" sz="1167" baseline="-25000" dirty="0">
                <a:solidFill>
                  <a:schemeClr val="bg1"/>
                </a:solidFill>
              </a:rPr>
              <a:t>t+1</a:t>
            </a:r>
            <a:endParaRPr lang="en-US" sz="1167" dirty="0">
              <a:solidFill>
                <a:schemeClr val="bg1"/>
              </a:solidFill>
            </a:endParaRPr>
          </a:p>
        </p:txBody>
      </p:sp>
      <p:sp>
        <p:nvSpPr>
          <p:cNvPr id="57" name="TextBox 56">
            <a:extLst>
              <a:ext uri="{FF2B5EF4-FFF2-40B4-BE49-F238E27FC236}">
                <a16:creationId xmlns:a16="http://schemas.microsoft.com/office/drawing/2014/main" id="{91378058-3675-4878-B444-50BD5EFB8473}"/>
              </a:ext>
            </a:extLst>
          </p:cNvPr>
          <p:cNvSpPr txBox="1"/>
          <p:nvPr/>
        </p:nvSpPr>
        <p:spPr>
          <a:xfrm>
            <a:off x="5337267" y="1633521"/>
            <a:ext cx="421910" cy="323165"/>
          </a:xfrm>
          <a:prstGeom prst="rect">
            <a:avLst/>
          </a:prstGeom>
          <a:noFill/>
        </p:spPr>
        <p:txBody>
          <a:bodyPr wrap="none" rtlCol="0">
            <a:spAutoFit/>
          </a:bodyPr>
          <a:lstStyle/>
          <a:p>
            <a:r>
              <a:rPr lang="en-US" sz="1500" dirty="0">
                <a:solidFill>
                  <a:schemeClr val="bg1"/>
                </a:solidFill>
              </a:rPr>
              <a:t>y</a:t>
            </a:r>
            <a:r>
              <a:rPr lang="en-US" sz="1167" baseline="-25000" dirty="0">
                <a:solidFill>
                  <a:schemeClr val="bg1"/>
                </a:solidFill>
              </a:rPr>
              <a:t>t+1</a:t>
            </a:r>
            <a:endParaRPr lang="en-US" sz="1167" dirty="0">
              <a:solidFill>
                <a:schemeClr val="bg1"/>
              </a:solidFill>
            </a:endParaRPr>
          </a:p>
        </p:txBody>
      </p:sp>
      <p:sp>
        <p:nvSpPr>
          <p:cNvPr id="59" name="Oval 58">
            <a:extLst>
              <a:ext uri="{FF2B5EF4-FFF2-40B4-BE49-F238E27FC236}">
                <a16:creationId xmlns:a16="http://schemas.microsoft.com/office/drawing/2014/main" id="{3FC0C93E-E8E6-420E-B93F-4F3A2325D9C3}"/>
              </a:ext>
            </a:extLst>
          </p:cNvPr>
          <p:cNvSpPr/>
          <p:nvPr/>
        </p:nvSpPr>
        <p:spPr>
          <a:xfrm>
            <a:off x="6099092" y="2349321"/>
            <a:ext cx="280051"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bg1"/>
              </a:solidFill>
            </a:endParaRPr>
          </a:p>
        </p:txBody>
      </p:sp>
      <p:cxnSp>
        <p:nvCxnSpPr>
          <p:cNvPr id="60" name="Straight Arrow Connector 59">
            <a:extLst>
              <a:ext uri="{FF2B5EF4-FFF2-40B4-BE49-F238E27FC236}">
                <a16:creationId xmlns:a16="http://schemas.microsoft.com/office/drawing/2014/main" id="{30CE7304-8A0C-481C-8985-F197A64ACF8E}"/>
              </a:ext>
            </a:extLst>
          </p:cNvPr>
          <p:cNvCxnSpPr>
            <a:endCxn id="59" idx="4"/>
          </p:cNvCxnSpPr>
          <p:nvPr/>
        </p:nvCxnSpPr>
        <p:spPr>
          <a:xfrm flipV="1">
            <a:off x="6239117" y="2642397"/>
            <a:ext cx="1" cy="33866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584709B-D276-40B5-A82C-C82FFE48E024}"/>
              </a:ext>
            </a:extLst>
          </p:cNvPr>
          <p:cNvCxnSpPr>
            <a:cxnSpLocks/>
            <a:stCxn id="59" idx="0"/>
          </p:cNvCxnSpPr>
          <p:nvPr/>
        </p:nvCxnSpPr>
        <p:spPr>
          <a:xfrm flipV="1">
            <a:off x="6239118" y="1960951"/>
            <a:ext cx="0" cy="38837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1CC12171-9BD1-44C2-8DAE-9770A4BDE5D6}"/>
              </a:ext>
            </a:extLst>
          </p:cNvPr>
          <p:cNvCxnSpPr>
            <a:cxnSpLocks/>
            <a:stCxn id="59" idx="7"/>
          </p:cNvCxnSpPr>
          <p:nvPr/>
        </p:nvCxnSpPr>
        <p:spPr>
          <a:xfrm rot="16200000" flipH="1">
            <a:off x="6395755" y="2334615"/>
            <a:ext cx="308521" cy="423773"/>
          </a:xfrm>
          <a:prstGeom prst="curvedConnector4">
            <a:avLst>
              <a:gd name="adj1" fmla="val -61746"/>
              <a:gd name="adj2" fmla="val 54839"/>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89CA752-23F0-43A2-894F-0B83015541FA}"/>
              </a:ext>
            </a:extLst>
          </p:cNvPr>
          <p:cNvSpPr txBox="1"/>
          <p:nvPr/>
        </p:nvSpPr>
        <p:spPr>
          <a:xfrm>
            <a:off x="6099092" y="2966365"/>
            <a:ext cx="421910" cy="323165"/>
          </a:xfrm>
          <a:prstGeom prst="rect">
            <a:avLst/>
          </a:prstGeom>
          <a:noFill/>
        </p:spPr>
        <p:txBody>
          <a:bodyPr wrap="none" rtlCol="0">
            <a:spAutoFit/>
          </a:bodyPr>
          <a:lstStyle/>
          <a:p>
            <a:r>
              <a:rPr lang="en-US" sz="1500" dirty="0">
                <a:solidFill>
                  <a:schemeClr val="bg1"/>
                </a:solidFill>
              </a:rPr>
              <a:t>x</a:t>
            </a:r>
            <a:r>
              <a:rPr lang="en-US" sz="1167" baseline="-25000" dirty="0">
                <a:solidFill>
                  <a:schemeClr val="bg1"/>
                </a:solidFill>
              </a:rPr>
              <a:t>t+1</a:t>
            </a:r>
            <a:endParaRPr lang="en-US" sz="1167" dirty="0">
              <a:solidFill>
                <a:schemeClr val="bg1"/>
              </a:solidFill>
            </a:endParaRPr>
          </a:p>
        </p:txBody>
      </p:sp>
      <p:sp>
        <p:nvSpPr>
          <p:cNvPr id="64" name="TextBox 63">
            <a:extLst>
              <a:ext uri="{FF2B5EF4-FFF2-40B4-BE49-F238E27FC236}">
                <a16:creationId xmlns:a16="http://schemas.microsoft.com/office/drawing/2014/main" id="{BE9DC19A-587D-4088-B2F9-F85AC203175A}"/>
              </a:ext>
            </a:extLst>
          </p:cNvPr>
          <p:cNvSpPr txBox="1"/>
          <p:nvPr/>
        </p:nvSpPr>
        <p:spPr>
          <a:xfrm>
            <a:off x="6099092" y="1641481"/>
            <a:ext cx="421910" cy="323165"/>
          </a:xfrm>
          <a:prstGeom prst="rect">
            <a:avLst/>
          </a:prstGeom>
          <a:noFill/>
        </p:spPr>
        <p:txBody>
          <a:bodyPr wrap="none" rtlCol="0">
            <a:spAutoFit/>
          </a:bodyPr>
          <a:lstStyle/>
          <a:p>
            <a:r>
              <a:rPr lang="en-US" sz="1500" dirty="0">
                <a:solidFill>
                  <a:schemeClr val="bg1"/>
                </a:solidFill>
              </a:rPr>
              <a:t>y</a:t>
            </a:r>
            <a:r>
              <a:rPr lang="en-US" sz="1167" baseline="-25000" dirty="0">
                <a:solidFill>
                  <a:schemeClr val="bg1"/>
                </a:solidFill>
              </a:rPr>
              <a:t>t+1</a:t>
            </a:r>
            <a:endParaRPr lang="en-US" sz="1167" dirty="0">
              <a:solidFill>
                <a:schemeClr val="bg1"/>
              </a:solidFill>
            </a:endParaRPr>
          </a:p>
        </p:txBody>
      </p:sp>
      <p:cxnSp>
        <p:nvCxnSpPr>
          <p:cNvPr id="67" name="Straight Arrow Connector 66">
            <a:extLst>
              <a:ext uri="{FF2B5EF4-FFF2-40B4-BE49-F238E27FC236}">
                <a16:creationId xmlns:a16="http://schemas.microsoft.com/office/drawing/2014/main" id="{10DCF62F-BE27-42EF-A20E-BC95822B2C08}"/>
              </a:ext>
            </a:extLst>
          </p:cNvPr>
          <p:cNvCxnSpPr>
            <a:cxnSpLocks/>
          </p:cNvCxnSpPr>
          <p:nvPr/>
        </p:nvCxnSpPr>
        <p:spPr>
          <a:xfrm>
            <a:off x="3894616" y="3637583"/>
            <a:ext cx="2443513" cy="0"/>
          </a:xfrm>
          <a:prstGeom prst="straightConnector1">
            <a:avLst/>
          </a:prstGeom>
          <a:ln w="31750">
            <a:solidFill>
              <a:srgbClr val="002060"/>
            </a:solidFill>
            <a:tailEnd type="triangle"/>
          </a:ln>
        </p:spPr>
        <p:style>
          <a:lnRef idx="1">
            <a:schemeClr val="accent5"/>
          </a:lnRef>
          <a:fillRef idx="0">
            <a:schemeClr val="accent5"/>
          </a:fillRef>
          <a:effectRef idx="0">
            <a:schemeClr val="accent5"/>
          </a:effectRef>
          <a:fontRef idx="minor">
            <a:schemeClr val="tx1"/>
          </a:fontRef>
        </p:style>
      </p:cxnSp>
      <p:sp>
        <p:nvSpPr>
          <p:cNvPr id="69" name="TextBox 68">
            <a:extLst>
              <a:ext uri="{FF2B5EF4-FFF2-40B4-BE49-F238E27FC236}">
                <a16:creationId xmlns:a16="http://schemas.microsoft.com/office/drawing/2014/main" id="{1D3C8074-6BC0-4AD4-A865-44055931FBF3}"/>
              </a:ext>
            </a:extLst>
          </p:cNvPr>
          <p:cNvSpPr txBox="1"/>
          <p:nvPr/>
        </p:nvSpPr>
        <p:spPr>
          <a:xfrm>
            <a:off x="4496411" y="3664459"/>
            <a:ext cx="1309974" cy="271934"/>
          </a:xfrm>
          <a:prstGeom prst="rect">
            <a:avLst/>
          </a:prstGeom>
          <a:noFill/>
        </p:spPr>
        <p:txBody>
          <a:bodyPr wrap="none" rtlCol="0">
            <a:spAutoFit/>
          </a:bodyPr>
          <a:lstStyle/>
          <a:p>
            <a:r>
              <a:rPr lang="en-US" sz="1167" dirty="0">
                <a:solidFill>
                  <a:schemeClr val="bg1"/>
                </a:solidFill>
              </a:rPr>
              <a:t>Unrolling in Time</a:t>
            </a:r>
          </a:p>
        </p:txBody>
      </p:sp>
      <p:sp>
        <p:nvSpPr>
          <p:cNvPr id="70" name="TextBox 69">
            <a:extLst>
              <a:ext uri="{FF2B5EF4-FFF2-40B4-BE49-F238E27FC236}">
                <a16:creationId xmlns:a16="http://schemas.microsoft.com/office/drawing/2014/main" id="{AA0A2D9B-5578-4A1D-89D7-F30A7AA86478}"/>
              </a:ext>
            </a:extLst>
          </p:cNvPr>
          <p:cNvSpPr txBox="1"/>
          <p:nvPr/>
        </p:nvSpPr>
        <p:spPr>
          <a:xfrm>
            <a:off x="2740614" y="1993287"/>
            <a:ext cx="280846" cy="323165"/>
          </a:xfrm>
          <a:prstGeom prst="rect">
            <a:avLst/>
          </a:prstGeom>
          <a:noFill/>
        </p:spPr>
        <p:txBody>
          <a:bodyPr wrap="none" rtlCol="0">
            <a:spAutoFit/>
          </a:bodyPr>
          <a:lstStyle/>
          <a:p>
            <a:r>
              <a:rPr lang="en-US" sz="1500" dirty="0">
                <a:solidFill>
                  <a:schemeClr val="bg1"/>
                </a:solidFill>
              </a:rPr>
              <a:t>s</a:t>
            </a:r>
          </a:p>
        </p:txBody>
      </p:sp>
      <p:sp>
        <p:nvSpPr>
          <p:cNvPr id="72" name="TextBox 71">
            <a:extLst>
              <a:ext uri="{FF2B5EF4-FFF2-40B4-BE49-F238E27FC236}">
                <a16:creationId xmlns:a16="http://schemas.microsoft.com/office/drawing/2014/main" id="{2971CB6D-A025-4991-8058-5E68CAAB58F8}"/>
              </a:ext>
            </a:extLst>
          </p:cNvPr>
          <p:cNvSpPr txBox="1"/>
          <p:nvPr/>
        </p:nvSpPr>
        <p:spPr>
          <a:xfrm>
            <a:off x="4048594" y="1908400"/>
            <a:ext cx="397866" cy="323165"/>
          </a:xfrm>
          <a:prstGeom prst="rect">
            <a:avLst/>
          </a:prstGeom>
          <a:noFill/>
        </p:spPr>
        <p:txBody>
          <a:bodyPr wrap="none" rtlCol="0">
            <a:spAutoFit/>
          </a:bodyPr>
          <a:lstStyle/>
          <a:p>
            <a:r>
              <a:rPr lang="en-US" sz="1500" dirty="0">
                <a:solidFill>
                  <a:schemeClr val="bg1"/>
                </a:solidFill>
              </a:rPr>
              <a:t>s</a:t>
            </a:r>
            <a:r>
              <a:rPr lang="en-US" sz="1167" baseline="-25000" dirty="0">
                <a:solidFill>
                  <a:schemeClr val="bg1"/>
                </a:solidFill>
              </a:rPr>
              <a:t>t-1</a:t>
            </a:r>
            <a:endParaRPr lang="en-US" sz="1167" dirty="0">
              <a:solidFill>
                <a:schemeClr val="bg1"/>
              </a:solidFill>
            </a:endParaRPr>
          </a:p>
        </p:txBody>
      </p:sp>
      <p:sp>
        <p:nvSpPr>
          <p:cNvPr id="73" name="TextBox 72">
            <a:extLst>
              <a:ext uri="{FF2B5EF4-FFF2-40B4-BE49-F238E27FC236}">
                <a16:creationId xmlns:a16="http://schemas.microsoft.com/office/drawing/2014/main" id="{9653BE72-7AD8-4415-8C80-F683F05DD4C3}"/>
              </a:ext>
            </a:extLst>
          </p:cNvPr>
          <p:cNvSpPr txBox="1"/>
          <p:nvPr/>
        </p:nvSpPr>
        <p:spPr>
          <a:xfrm>
            <a:off x="4825342" y="1898763"/>
            <a:ext cx="308098" cy="323165"/>
          </a:xfrm>
          <a:prstGeom prst="rect">
            <a:avLst/>
          </a:prstGeom>
          <a:noFill/>
        </p:spPr>
        <p:txBody>
          <a:bodyPr wrap="none" rtlCol="0">
            <a:spAutoFit/>
          </a:bodyPr>
          <a:lstStyle/>
          <a:p>
            <a:r>
              <a:rPr lang="en-US" sz="1500" dirty="0" err="1">
                <a:solidFill>
                  <a:schemeClr val="bg1"/>
                </a:solidFill>
              </a:rPr>
              <a:t>s</a:t>
            </a:r>
            <a:r>
              <a:rPr lang="en-US" sz="1167" baseline="-25000" dirty="0" err="1">
                <a:solidFill>
                  <a:schemeClr val="bg1"/>
                </a:solidFill>
              </a:rPr>
              <a:t>t</a:t>
            </a:r>
            <a:endParaRPr lang="en-US" sz="1167" dirty="0">
              <a:solidFill>
                <a:schemeClr val="bg1"/>
              </a:solidFill>
            </a:endParaRPr>
          </a:p>
        </p:txBody>
      </p:sp>
      <p:sp>
        <p:nvSpPr>
          <p:cNvPr id="74" name="TextBox 73">
            <a:extLst>
              <a:ext uri="{FF2B5EF4-FFF2-40B4-BE49-F238E27FC236}">
                <a16:creationId xmlns:a16="http://schemas.microsoft.com/office/drawing/2014/main" id="{4EDD9317-2941-4BF6-BDC2-D4713B84A73D}"/>
              </a:ext>
            </a:extLst>
          </p:cNvPr>
          <p:cNvSpPr txBox="1"/>
          <p:nvPr/>
        </p:nvSpPr>
        <p:spPr>
          <a:xfrm>
            <a:off x="5572122" y="1901466"/>
            <a:ext cx="421910" cy="323165"/>
          </a:xfrm>
          <a:prstGeom prst="rect">
            <a:avLst/>
          </a:prstGeom>
          <a:noFill/>
        </p:spPr>
        <p:txBody>
          <a:bodyPr wrap="none" rtlCol="0">
            <a:spAutoFit/>
          </a:bodyPr>
          <a:lstStyle/>
          <a:p>
            <a:r>
              <a:rPr lang="en-US" sz="1500" dirty="0">
                <a:solidFill>
                  <a:schemeClr val="bg1"/>
                </a:solidFill>
              </a:rPr>
              <a:t>s</a:t>
            </a:r>
            <a:r>
              <a:rPr lang="en-US" sz="1167" baseline="-25000" dirty="0">
                <a:solidFill>
                  <a:schemeClr val="bg1"/>
                </a:solidFill>
              </a:rPr>
              <a:t>t+1</a:t>
            </a:r>
            <a:endParaRPr lang="en-US" sz="1167" dirty="0">
              <a:solidFill>
                <a:schemeClr val="bg1"/>
              </a:solidFill>
            </a:endParaRPr>
          </a:p>
        </p:txBody>
      </p:sp>
      <p:sp>
        <p:nvSpPr>
          <p:cNvPr id="75" name="TextBox 74">
            <a:extLst>
              <a:ext uri="{FF2B5EF4-FFF2-40B4-BE49-F238E27FC236}">
                <a16:creationId xmlns:a16="http://schemas.microsoft.com/office/drawing/2014/main" id="{6658575C-F382-4259-8B71-EF8F36327E52}"/>
              </a:ext>
            </a:extLst>
          </p:cNvPr>
          <p:cNvSpPr txBox="1"/>
          <p:nvPr/>
        </p:nvSpPr>
        <p:spPr>
          <a:xfrm>
            <a:off x="6302277" y="1896059"/>
            <a:ext cx="421910" cy="323165"/>
          </a:xfrm>
          <a:prstGeom prst="rect">
            <a:avLst/>
          </a:prstGeom>
          <a:noFill/>
        </p:spPr>
        <p:txBody>
          <a:bodyPr wrap="none" rtlCol="0">
            <a:spAutoFit/>
          </a:bodyPr>
          <a:lstStyle/>
          <a:p>
            <a:r>
              <a:rPr lang="en-US" sz="1500" dirty="0">
                <a:solidFill>
                  <a:schemeClr val="bg1"/>
                </a:solidFill>
              </a:rPr>
              <a:t>s</a:t>
            </a:r>
            <a:r>
              <a:rPr lang="en-US" sz="1167" baseline="-25000" dirty="0">
                <a:solidFill>
                  <a:schemeClr val="bg1"/>
                </a:solidFill>
              </a:rPr>
              <a:t>t+2</a:t>
            </a:r>
            <a:endParaRPr lang="en-US" sz="1167" dirty="0">
              <a:solidFill>
                <a:schemeClr val="bg1"/>
              </a:solidFill>
            </a:endParaRPr>
          </a:p>
        </p:txBody>
      </p:sp>
    </p:spTree>
    <p:extLst>
      <p:ext uri="{BB962C8B-B14F-4D97-AF65-F5344CB8AC3E}">
        <p14:creationId xmlns:p14="http://schemas.microsoft.com/office/powerpoint/2010/main" val="2449921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7375" y="0"/>
            <a:ext cx="5422013" cy="5143500"/>
          </a:xfrm>
          <a:prstGeom prst="rect">
            <a:avLst/>
          </a:prstGeom>
        </p:spPr>
      </p:pic>
      <p:sp>
        <p:nvSpPr>
          <p:cNvPr id="5" name="Rectangle 4"/>
          <p:cNvSpPr/>
          <p:nvPr/>
        </p:nvSpPr>
        <p:spPr>
          <a:xfrm>
            <a:off x="5543551" y="457200"/>
            <a:ext cx="1822935" cy="415498"/>
          </a:xfrm>
          <a:prstGeom prst="rect">
            <a:avLst/>
          </a:prstGeom>
        </p:spPr>
        <p:txBody>
          <a:bodyPr wrap="none">
            <a:spAutoFit/>
          </a:bodyPr>
          <a:lstStyle/>
          <a:p>
            <a:r>
              <a:rPr lang="en-US" sz="1050" dirty="0">
                <a:hlinkClick r:id="rId3"/>
              </a:rPr>
              <a:t>https://cis.ctsi.mcw.edu/nlp/</a:t>
            </a:r>
            <a:endParaRPr lang="en-US" sz="1050" dirty="0"/>
          </a:p>
          <a:p>
            <a:endParaRPr lang="en-US" sz="1050" dirty="0"/>
          </a:p>
        </p:txBody>
      </p:sp>
    </p:spTree>
    <p:extLst>
      <p:ext uri="{BB962C8B-B14F-4D97-AF65-F5344CB8AC3E}">
        <p14:creationId xmlns:p14="http://schemas.microsoft.com/office/powerpoint/2010/main" val="2250059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376092"/>
                </a:solidFill>
              </a:rPr>
              <a:t>Search driven discovery: aggregating statistics from named entities</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542600" y="1316116"/>
            <a:ext cx="6010319" cy="3491476"/>
          </a:xfrm>
          <a:prstGeom prst="rect">
            <a:avLst/>
          </a:prstGeom>
          <a:noFill/>
          <a:ln>
            <a:noFill/>
          </a:ln>
        </p:spPr>
      </p:pic>
    </p:spTree>
    <p:extLst>
      <p:ext uri="{BB962C8B-B14F-4D97-AF65-F5344CB8AC3E}">
        <p14:creationId xmlns:p14="http://schemas.microsoft.com/office/powerpoint/2010/main" val="1312687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399E-FF58-F140-A5DE-22BD9BF2EC30}"/>
              </a:ext>
            </a:extLst>
          </p:cNvPr>
          <p:cNvSpPr>
            <a:spLocks noGrp="1"/>
          </p:cNvSpPr>
          <p:nvPr>
            <p:ph type="title"/>
          </p:nvPr>
        </p:nvSpPr>
        <p:spPr>
          <a:xfrm>
            <a:off x="321428" y="260200"/>
            <a:ext cx="8520600" cy="572700"/>
          </a:xfrm>
        </p:spPr>
        <p:txBody>
          <a:bodyPr/>
          <a:lstStyle/>
          <a:p>
            <a:r>
              <a:rPr lang="en-US" sz="3000" dirty="0">
                <a:solidFill>
                  <a:srgbClr val="7030A0"/>
                </a:solidFill>
              </a:rPr>
              <a:t>Question Answering</a:t>
            </a:r>
          </a:p>
        </p:txBody>
      </p:sp>
      <p:pic>
        <p:nvPicPr>
          <p:cNvPr id="4" name="Picture 3">
            <a:extLst>
              <a:ext uri="{FF2B5EF4-FFF2-40B4-BE49-F238E27FC236}">
                <a16:creationId xmlns:a16="http://schemas.microsoft.com/office/drawing/2014/main" id="{0E75E7F8-8826-D147-8E15-C5561DBD7DD9}"/>
              </a:ext>
            </a:extLst>
          </p:cNvPr>
          <p:cNvPicPr>
            <a:picLocks noChangeAspect="1"/>
          </p:cNvPicPr>
          <p:nvPr/>
        </p:nvPicPr>
        <p:blipFill>
          <a:blip r:embed="rId2"/>
          <a:stretch>
            <a:fillRect/>
          </a:stretch>
        </p:blipFill>
        <p:spPr>
          <a:xfrm>
            <a:off x="1943100" y="971550"/>
            <a:ext cx="4776548" cy="4011723"/>
          </a:xfrm>
          <a:prstGeom prst="rect">
            <a:avLst/>
          </a:prstGeom>
        </p:spPr>
      </p:pic>
      <p:sp>
        <p:nvSpPr>
          <p:cNvPr id="5" name="TextBox 4">
            <a:extLst>
              <a:ext uri="{FF2B5EF4-FFF2-40B4-BE49-F238E27FC236}">
                <a16:creationId xmlns:a16="http://schemas.microsoft.com/office/drawing/2014/main" id="{810784A4-EC1B-8847-B4E9-F95D16EFB53E}"/>
              </a:ext>
            </a:extLst>
          </p:cNvPr>
          <p:cNvSpPr txBox="1"/>
          <p:nvPr/>
        </p:nvSpPr>
        <p:spPr>
          <a:xfrm>
            <a:off x="3093886" y="4514850"/>
            <a:ext cx="3882794" cy="253916"/>
          </a:xfrm>
          <a:prstGeom prst="rect">
            <a:avLst/>
          </a:prstGeom>
          <a:noFill/>
        </p:spPr>
        <p:txBody>
          <a:bodyPr wrap="none" rtlCol="0">
            <a:spAutoFit/>
          </a:bodyPr>
          <a:lstStyle/>
          <a:p>
            <a:r>
              <a:rPr lang="en-US" sz="1050" dirty="0">
                <a:hlinkClick r:id="rId3"/>
              </a:rPr>
              <a:t>http://ec2-34-201-103-221.compute-1.amazonaws.com:8080/</a:t>
            </a:r>
            <a:r>
              <a:rPr lang="en-US" sz="1050" dirty="0"/>
              <a:t> </a:t>
            </a:r>
          </a:p>
        </p:txBody>
      </p:sp>
    </p:spTree>
    <p:extLst>
      <p:ext uri="{BB962C8B-B14F-4D97-AF65-F5344CB8AC3E}">
        <p14:creationId xmlns:p14="http://schemas.microsoft.com/office/powerpoint/2010/main" val="1339235486"/>
      </p:ext>
    </p:extLst>
  </p:cSld>
  <p:clrMapOvr>
    <a:masterClrMapping/>
  </p:clrMapOvr>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6180</TotalTime>
  <Words>3496</Words>
  <Application>Microsoft Macintosh PowerPoint</Application>
  <PresentationFormat>On-screen Show (16:9)</PresentationFormat>
  <Paragraphs>444</Paragraphs>
  <Slides>60</Slides>
  <Notes>44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60</vt:i4>
      </vt:variant>
    </vt:vector>
  </HeadingPairs>
  <TitlesOfParts>
    <vt:vector size="67" baseType="lpstr">
      <vt:lpstr>Arial</vt:lpstr>
      <vt:lpstr>Calibri</vt:lpstr>
      <vt:lpstr>Noto Sans Symbols</vt:lpstr>
      <vt:lpstr>Times New Roman</vt:lpstr>
      <vt:lpstr>Trebuchet MS</vt:lpstr>
      <vt:lpstr>Title &amp; Bullet</vt:lpstr>
      <vt:lpstr>Simple Light</vt:lpstr>
      <vt:lpstr>Deep Learning for NLP</vt:lpstr>
      <vt:lpstr>PowerPoint Presentation</vt:lpstr>
      <vt:lpstr>WHAT IS NATURAL LANGUAGE PROCESSING (NLP)?</vt:lpstr>
      <vt:lpstr>WHAT IS A NATURAL LANGUAGE PROCESSING (NLP)?</vt:lpstr>
      <vt:lpstr>LEVELS OF NLP</vt:lpstr>
      <vt:lpstr>NLP APPLICATIONS</vt:lpstr>
      <vt:lpstr>PowerPoint Presentation</vt:lpstr>
      <vt:lpstr>Search driven discovery: aggregating statistics from named entities</vt:lpstr>
      <vt:lpstr>Question Answering</vt:lpstr>
      <vt:lpstr>WHY IS NLP HARD? … and why Deep Learning may help</vt:lpstr>
      <vt:lpstr>Language: the ultimate UI</vt:lpstr>
      <vt:lpstr>Meanings and expressions</vt:lpstr>
      <vt:lpstr>Syntactic &amp; semantic ambiguity</vt:lpstr>
      <vt:lpstr>Traditional NLP use “shallow” statistical machine learning models: HMM, MEMM, CRF</vt:lpstr>
      <vt:lpstr>Traditional Models: HMM, MEMM, CRF</vt:lpstr>
      <vt:lpstr>NLP: With deep Learning, reality is getting closer to vision</vt:lpstr>
      <vt:lpstr>NLP VOCABULARY</vt:lpstr>
      <vt:lpstr>VOCABULARY</vt:lpstr>
      <vt:lpstr>VOCABULARY</vt:lpstr>
      <vt:lpstr>TEXT CLASSIFICATION</vt:lpstr>
      <vt:lpstr>TEXT CLASSIFICATION</vt:lpstr>
      <vt:lpstr>WINDOW TEXT CLASSIFICATION</vt:lpstr>
      <vt:lpstr>EMBEDDINGS</vt:lpstr>
      <vt:lpstr>WORKING WITH TEXT</vt:lpstr>
      <vt:lpstr>ONE-HOT ENCODING</vt:lpstr>
      <vt:lpstr>WORD EMBEDDINGS</vt:lpstr>
      <vt:lpstr>Embeddings: Word2Vec</vt:lpstr>
      <vt:lpstr>USING WORD EMBEDDINGS</vt:lpstr>
      <vt:lpstr>TENSORFLOW, KERAS, PANDAS </vt:lpstr>
      <vt:lpstr>WHAT IS TENSORFLOW?</vt:lpstr>
      <vt:lpstr>KERAS</vt:lpstr>
      <vt:lpstr>PowerPoint Presentation</vt:lpstr>
      <vt:lpstr>PANDAS</vt:lpstr>
      <vt:lpstr>NETWORK ARCHITECTURE – MLP</vt:lpstr>
      <vt:lpstr>MULTI-LAYER PERCEPTRON</vt:lpstr>
      <vt:lpstr>LAB DISCUSSION / OVERVIEW</vt:lpstr>
      <vt:lpstr>LAB OVERVIEW</vt:lpstr>
      <vt:lpstr>LAB PROCESS</vt:lpstr>
      <vt:lpstr>LAB PROCESS</vt:lpstr>
      <vt:lpstr>TRAINING TERMINOLOGY </vt:lpstr>
      <vt:lpstr>Overfitting and Underfitting</vt:lpstr>
      <vt:lpstr>Learning terminology</vt:lpstr>
      <vt:lpstr>NETWORK ARCHITECTURE – CNNs</vt:lpstr>
      <vt:lpstr>Convolution Neural Network (CNN)</vt:lpstr>
      <vt:lpstr>LAB PROCESS</vt:lpstr>
      <vt:lpstr>NETWORK ARCHITECTURE – RNNS / LSTMS</vt:lpstr>
      <vt:lpstr>RECURRENT NEURAL NETWORK</vt:lpstr>
      <vt:lpstr>Recurrent Neural Network (RNN)</vt:lpstr>
      <vt:lpstr>RECURRENT LAYERS</vt:lpstr>
      <vt:lpstr>LONG SHORT TERM MEMORY</vt:lpstr>
      <vt:lpstr>Long Short Term (LSTM) Cell</vt:lpstr>
      <vt:lpstr>LAB DISCUSSION / OVERVIEW</vt:lpstr>
      <vt:lpstr>LAB PROCESS</vt:lpstr>
      <vt:lpstr>References</vt:lpstr>
      <vt:lpstr>Learning resources</vt:lpstr>
      <vt:lpstr>Additional Sources</vt:lpstr>
      <vt:lpstr>PowerPoint Presentation</vt:lpstr>
      <vt:lpstr>Long Short Term Memory (LSTM)</vt:lpstr>
      <vt:lpstr>VISUAL COMPARISON - RNN / LSTM</vt:lpstr>
      <vt:lpstr>Recurrent Neurons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dc:title>
  <dc:subject>Deep Learning for NLP</dc:subject>
  <dc:creator>Jay Urbain</dc:creator>
  <cp:keywords/>
  <dc:description/>
  <cp:lastModifiedBy>Urbain, Dr. Jay</cp:lastModifiedBy>
  <cp:revision>53</cp:revision>
  <dcterms:modified xsi:type="dcterms:W3CDTF">2019-02-04T22:01:22Z</dcterms:modified>
  <cp:category/>
</cp:coreProperties>
</file>